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316" r:id="rId26"/>
    <p:sldId id="317" r:id="rId27"/>
    <p:sldId id="280" r:id="rId28"/>
    <p:sldId id="281" r:id="rId29"/>
    <p:sldId id="282" r:id="rId30"/>
    <p:sldId id="283" r:id="rId31"/>
    <p:sldId id="284" r:id="rId32"/>
    <p:sldId id="285" r:id="rId33"/>
    <p:sldId id="286" r:id="rId34"/>
    <p:sldId id="287" r:id="rId35"/>
    <p:sldId id="339" r:id="rId36"/>
    <p:sldId id="340" r:id="rId37"/>
    <p:sldId id="341" r:id="rId38"/>
    <p:sldId id="344" r:id="rId39"/>
    <p:sldId id="345" r:id="rId40"/>
    <p:sldId id="346" r:id="rId41"/>
    <p:sldId id="347" r:id="rId42"/>
    <p:sldId id="348" r:id="rId43"/>
    <p:sldId id="288" r:id="rId44"/>
    <p:sldId id="350" r:id="rId45"/>
    <p:sldId id="352" r:id="rId46"/>
    <p:sldId id="353" r:id="rId47"/>
    <p:sldId id="289" r:id="rId48"/>
    <p:sldId id="290" r:id="rId49"/>
    <p:sldId id="291" r:id="rId50"/>
    <p:sldId id="292" r:id="rId51"/>
    <p:sldId id="343" r:id="rId52"/>
    <p:sldId id="354" r:id="rId53"/>
    <p:sldId id="356" r:id="rId54"/>
    <p:sldId id="357" r:id="rId55"/>
    <p:sldId id="358" r:id="rId56"/>
    <p:sldId id="360" r:id="rId57"/>
    <p:sldId id="361" r:id="rId58"/>
    <p:sldId id="362" r:id="rId59"/>
    <p:sldId id="363" r:id="rId60"/>
    <p:sldId id="293" r:id="rId61"/>
    <p:sldId id="294" r:id="rId62"/>
    <p:sldId id="295" r:id="rId63"/>
    <p:sldId id="296" r:id="rId64"/>
    <p:sldId id="297" r:id="rId65"/>
    <p:sldId id="298" r:id="rId66"/>
    <p:sldId id="299" r:id="rId67"/>
    <p:sldId id="300" r:id="rId68"/>
    <p:sldId id="301" r:id="rId69"/>
    <p:sldId id="313" r:id="rId70"/>
    <p:sldId id="302" r:id="rId71"/>
    <p:sldId id="315"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0074" autoAdjust="0"/>
    <p:restoredTop sz="94364" autoAdjust="0"/>
  </p:normalViewPr>
  <p:slideViewPr>
    <p:cSldViewPr snapToGrid="0">
      <p:cViewPr varScale="1">
        <p:scale>
          <a:sx n="69" d="100"/>
          <a:sy n="69" d="100"/>
        </p:scale>
        <p:origin x="-978"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33B6A4-8EDE-4CC9-BBBD-E36E4A3A76F0}" type="datetimeFigureOut">
              <a:rPr lang="en-US" smtClean="0"/>
              <a:pPr/>
              <a:t>2/14/2024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782833-9F8A-4EAA-9509-7AB5A776241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865D766-71CD-43C2-80BF-7E50212AFB98}" type="slidenum">
              <a:rPr lang="en-US" smtClean="0"/>
              <a:pPr/>
              <a:t>1</a:t>
            </a:fld>
            <a:endParaRPr lang="en-US"/>
          </a:p>
        </p:txBody>
      </p:sp>
    </p:spTree>
    <p:extLst>
      <p:ext uri="{BB962C8B-B14F-4D97-AF65-F5344CB8AC3E}">
        <p14:creationId xmlns="" xmlns:p14="http://schemas.microsoft.com/office/powerpoint/2010/main" val="3580315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E2B138D-9FB3-4923-BF5E-63FFD40C8484}" type="slidenum">
              <a:rPr lang="en-US" smtClean="0"/>
              <a:pPr/>
              <a:t>57</a:t>
            </a:fld>
            <a:endParaRPr lang="en-US"/>
          </a:p>
        </p:txBody>
      </p:sp>
    </p:spTree>
    <p:extLst>
      <p:ext uri="{BB962C8B-B14F-4D97-AF65-F5344CB8AC3E}">
        <p14:creationId xmlns:p14="http://schemas.microsoft.com/office/powerpoint/2010/main" xmlns="" val="3508308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82833-9F8A-4EAA-9509-7AB5A7762413}" type="slidenum">
              <a:rPr lang="en-US" smtClean="0"/>
              <a:pPr/>
              <a:t>69</a:t>
            </a:fld>
            <a:endParaRPr lang="en-US"/>
          </a:p>
        </p:txBody>
      </p:sp>
    </p:spTree>
    <p:extLst>
      <p:ext uri="{BB962C8B-B14F-4D97-AF65-F5344CB8AC3E}">
        <p14:creationId xmlns="" xmlns:p14="http://schemas.microsoft.com/office/powerpoint/2010/main" val="658769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865D766-71CD-43C2-80BF-7E50212AFB98}" type="slidenum">
              <a:rPr lang="en-US" smtClean="0"/>
              <a:pPr/>
              <a:t>2</a:t>
            </a:fld>
            <a:endParaRPr lang="en-US"/>
          </a:p>
        </p:txBody>
      </p:sp>
    </p:spTree>
    <p:extLst>
      <p:ext uri="{BB962C8B-B14F-4D97-AF65-F5344CB8AC3E}">
        <p14:creationId xmlns="" xmlns:p14="http://schemas.microsoft.com/office/powerpoint/2010/main" val="1831205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865D766-71CD-43C2-80BF-7E50212AFB98}" type="slidenum">
              <a:rPr lang="en-US" smtClean="0"/>
              <a:pPr/>
              <a:t>3</a:t>
            </a:fld>
            <a:endParaRPr lang="en-US"/>
          </a:p>
        </p:txBody>
      </p:sp>
    </p:spTree>
    <p:extLst>
      <p:ext uri="{BB962C8B-B14F-4D97-AF65-F5344CB8AC3E}">
        <p14:creationId xmlns="" xmlns:p14="http://schemas.microsoft.com/office/powerpoint/2010/main" val="2512083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865D766-71CD-43C2-80BF-7E50212AFB98}" type="slidenum">
              <a:rPr lang="en-US" smtClean="0"/>
              <a:pPr/>
              <a:t>4</a:t>
            </a:fld>
            <a:endParaRPr lang="en-US"/>
          </a:p>
        </p:txBody>
      </p:sp>
    </p:spTree>
    <p:extLst>
      <p:ext uri="{BB962C8B-B14F-4D97-AF65-F5344CB8AC3E}">
        <p14:creationId xmlns="" xmlns:p14="http://schemas.microsoft.com/office/powerpoint/2010/main" val="493795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865D766-71CD-43C2-80BF-7E50212AFB98}" type="slidenum">
              <a:rPr lang="en-US" smtClean="0"/>
              <a:pPr/>
              <a:t>5</a:t>
            </a:fld>
            <a:endParaRPr lang="en-US"/>
          </a:p>
        </p:txBody>
      </p:sp>
    </p:spTree>
    <p:extLst>
      <p:ext uri="{BB962C8B-B14F-4D97-AF65-F5344CB8AC3E}">
        <p14:creationId xmlns="" xmlns:p14="http://schemas.microsoft.com/office/powerpoint/2010/main" val="292208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865D766-71CD-43C2-80BF-7E50212AFB98}" type="slidenum">
              <a:rPr lang="en-US" smtClean="0"/>
              <a:pPr/>
              <a:t>6</a:t>
            </a:fld>
            <a:endParaRPr lang="en-US"/>
          </a:p>
        </p:txBody>
      </p:sp>
    </p:spTree>
    <p:extLst>
      <p:ext uri="{BB962C8B-B14F-4D97-AF65-F5344CB8AC3E}">
        <p14:creationId xmlns="" xmlns:p14="http://schemas.microsoft.com/office/powerpoint/2010/main" val="757007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865D766-71CD-43C2-80BF-7E50212AFB98}" type="slidenum">
              <a:rPr lang="en-US" smtClean="0"/>
              <a:pPr/>
              <a:t>7</a:t>
            </a:fld>
            <a:endParaRPr lang="en-US"/>
          </a:p>
        </p:txBody>
      </p:sp>
    </p:spTree>
    <p:extLst>
      <p:ext uri="{BB962C8B-B14F-4D97-AF65-F5344CB8AC3E}">
        <p14:creationId xmlns="" xmlns:p14="http://schemas.microsoft.com/office/powerpoint/2010/main" val="2851089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2B138D-9FB3-4923-BF5E-63FFD40C8484}" type="slidenum">
              <a:rPr lang="en-US" smtClean="0"/>
              <a:pPr/>
              <a:t>54</a:t>
            </a:fld>
            <a:endParaRPr lang="en-US"/>
          </a:p>
        </p:txBody>
      </p:sp>
    </p:spTree>
    <p:extLst>
      <p:ext uri="{BB962C8B-B14F-4D97-AF65-F5344CB8AC3E}">
        <p14:creationId xmlns:p14="http://schemas.microsoft.com/office/powerpoint/2010/main" xmlns="" val="1701378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http://ari.cankaya.edu.tr/~agorur/AI/AI/~ceng462/303/lect/chp3.html</a:t>
            </a:r>
            <a:endParaRPr lang="en-US" dirty="0"/>
          </a:p>
        </p:txBody>
      </p:sp>
      <p:sp>
        <p:nvSpPr>
          <p:cNvPr id="4" name="Slide Number Placeholder 3"/>
          <p:cNvSpPr>
            <a:spLocks noGrp="1"/>
          </p:cNvSpPr>
          <p:nvPr>
            <p:ph type="sldNum" sz="quarter" idx="10"/>
          </p:nvPr>
        </p:nvSpPr>
        <p:spPr/>
        <p:txBody>
          <a:bodyPr/>
          <a:lstStyle/>
          <a:p>
            <a:fld id="{4E2B138D-9FB3-4923-BF5E-63FFD40C8484}" type="slidenum">
              <a:rPr lang="en-US" smtClean="0"/>
              <a:pPr/>
              <a:t>55</a:t>
            </a:fld>
            <a:endParaRPr lang="en-US"/>
          </a:p>
        </p:txBody>
      </p:sp>
    </p:spTree>
    <p:extLst>
      <p:ext uri="{BB962C8B-B14F-4D97-AF65-F5344CB8AC3E}">
        <p14:creationId xmlns:p14="http://schemas.microsoft.com/office/powerpoint/2010/main" xmlns="" val="3444339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pPr/>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pPr/>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pPr/>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pPr/>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pPr/>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pPr/>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pPr/>
              <a:t>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pPr/>
              <a:t>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pPr/>
              <a:t>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pPr/>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pPr/>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pPr/>
              <a:t>2/14/2024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jpeg"/><Relationship Id="rId3" Type="http://schemas.openxmlformats.org/officeDocument/2006/relationships/image" Target="../media/image34.jpeg"/><Relationship Id="rId7" Type="http://schemas.openxmlformats.org/officeDocument/2006/relationships/image" Target="../media/image38.jpeg"/><Relationship Id="rId12"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7.jpeg"/><Relationship Id="rId11" Type="http://schemas.openxmlformats.org/officeDocument/2006/relationships/image" Target="../media/image42.jpe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77208" y="2692962"/>
            <a:ext cx="5226303" cy="1323439"/>
          </a:xfrm>
          <a:prstGeom prst="rect">
            <a:avLst/>
          </a:prstGeom>
          <a:noFill/>
        </p:spPr>
        <p:txBody>
          <a:bodyPr wrap="none" rtlCol="0">
            <a:spAutoFit/>
          </a:bodyPr>
          <a:lstStyle/>
          <a:p>
            <a:pPr algn="ctr"/>
            <a:r>
              <a:rPr lang="en-US" sz="4000" b="1" i="1" dirty="0" smtClean="0">
                <a:solidFill>
                  <a:srgbClr val="FF0000"/>
                </a:solidFill>
                <a:latin typeface="Times New Roman" pitchFamily="18" charset="0"/>
                <a:ea typeface="Microsoft Sans Serif" panose="020B0604020202020204" pitchFamily="34" charset="0"/>
                <a:cs typeface="Times New Roman" pitchFamily="18" charset="0"/>
              </a:rPr>
              <a:t>Chapter 3</a:t>
            </a:r>
            <a:endParaRPr lang="en-IN" sz="4000" b="1" i="1" dirty="0" smtClean="0">
              <a:solidFill>
                <a:srgbClr val="FF0000"/>
              </a:solidFill>
              <a:latin typeface="Times New Roman" pitchFamily="18" charset="0"/>
              <a:ea typeface="Microsoft Sans Serif" panose="020B0604020202020204" pitchFamily="34" charset="0"/>
              <a:cs typeface="Times New Roman" pitchFamily="18" charset="0"/>
            </a:endParaRPr>
          </a:p>
          <a:p>
            <a:pPr algn="ctr"/>
            <a:r>
              <a:rPr lang="en-IN" sz="4000" b="1" i="1" dirty="0" smtClean="0">
                <a:solidFill>
                  <a:srgbClr val="FF0000"/>
                </a:solidFill>
                <a:latin typeface="Times New Roman" pitchFamily="18" charset="0"/>
                <a:ea typeface="Microsoft Sans Serif" panose="020B0604020202020204" pitchFamily="34" charset="0"/>
                <a:cs typeface="Times New Roman" pitchFamily="18" charset="0"/>
              </a:rPr>
              <a:t>Problem-solving Agents</a:t>
            </a:r>
            <a:endParaRPr lang="en-IN" sz="4000" b="1" i="1" dirty="0">
              <a:solidFill>
                <a:srgbClr val="FF0000"/>
              </a:solidFill>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 xmlns:p14="http://schemas.microsoft.com/office/powerpoint/2010/main" val="13080172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cuum cleaner example"/>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097280" y="130629"/>
            <a:ext cx="10280469" cy="672737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5318598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698" y="209006"/>
            <a:ext cx="11639006" cy="6510971"/>
          </a:xfrm>
        </p:spPr>
        <p:txBody>
          <a:bodyPr>
            <a:normAutofit/>
          </a:bodyPr>
          <a:lstStyle/>
          <a:p>
            <a:pPr marL="0" indent="0" algn="just">
              <a:lnSpc>
                <a:spcPct val="100000"/>
              </a:lnSpc>
              <a:buNone/>
            </a:pPr>
            <a:r>
              <a:rPr lang="en-US" sz="2200" dirty="0">
                <a:solidFill>
                  <a:srgbClr val="00B050"/>
                </a:solidFill>
                <a:latin typeface="Times New Roman" pitchFamily="18" charset="0"/>
                <a:ea typeface="Microsoft Sans Serif" panose="020B0604020202020204" pitchFamily="34" charset="0"/>
                <a:cs typeface="Times New Roman" pitchFamily="18" charset="0"/>
              </a:rPr>
              <a:t>The </a:t>
            </a:r>
            <a:r>
              <a:rPr lang="en-US" sz="2200" dirty="0" smtClean="0">
                <a:solidFill>
                  <a:srgbClr val="00B050"/>
                </a:solidFill>
                <a:latin typeface="Times New Roman" pitchFamily="18" charset="0"/>
                <a:ea typeface="Microsoft Sans Serif" panose="020B0604020202020204" pitchFamily="34" charset="0"/>
                <a:cs typeface="Times New Roman" pitchFamily="18" charset="0"/>
              </a:rPr>
              <a:t>8-puzzle(Sliding tile)</a:t>
            </a:r>
          </a:p>
          <a:p>
            <a:pPr algn="just">
              <a:lnSpc>
                <a:spcPct val="10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The </a:t>
            </a:r>
            <a:r>
              <a:rPr lang="en-US" sz="2200" dirty="0">
                <a:latin typeface="Times New Roman" pitchFamily="18" charset="0"/>
                <a:ea typeface="Microsoft Sans Serif" panose="020B0604020202020204" pitchFamily="34" charset="0"/>
                <a:cs typeface="Times New Roman" pitchFamily="18" charset="0"/>
              </a:rPr>
              <a:t>8-puzzle, an instance of which is shown in </a:t>
            </a:r>
            <a:r>
              <a:rPr lang="en-US" sz="2200" dirty="0" smtClean="0">
                <a:latin typeface="Times New Roman" pitchFamily="18" charset="0"/>
                <a:ea typeface="Microsoft Sans Serif" panose="020B0604020202020204" pitchFamily="34" charset="0"/>
                <a:cs typeface="Times New Roman" pitchFamily="18" charset="0"/>
              </a:rPr>
              <a:t>Figure, </a:t>
            </a:r>
            <a:r>
              <a:rPr lang="en-US" sz="2200" dirty="0">
                <a:latin typeface="Times New Roman" pitchFamily="18" charset="0"/>
                <a:ea typeface="Microsoft Sans Serif" panose="020B0604020202020204" pitchFamily="34" charset="0"/>
                <a:cs typeface="Times New Roman" pitchFamily="18" charset="0"/>
              </a:rPr>
              <a:t>consists of a 3×3 board with eight numbered tiles and a blank space. </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0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A </a:t>
            </a:r>
            <a:r>
              <a:rPr lang="en-US" sz="2200" dirty="0">
                <a:latin typeface="Times New Roman" pitchFamily="18" charset="0"/>
                <a:ea typeface="Microsoft Sans Serif" panose="020B0604020202020204" pitchFamily="34" charset="0"/>
                <a:cs typeface="Times New Roman" pitchFamily="18" charset="0"/>
              </a:rPr>
              <a:t>tile adjacent to the blank space can slide into the space. The object is to reach a specified goal state, such as the one shown on the right of the figure. </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0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The </a:t>
            </a:r>
            <a:r>
              <a:rPr lang="en-US" sz="2200" dirty="0">
                <a:latin typeface="Times New Roman" pitchFamily="18" charset="0"/>
                <a:ea typeface="Microsoft Sans Serif" panose="020B0604020202020204" pitchFamily="34" charset="0"/>
                <a:cs typeface="Times New Roman" pitchFamily="18" charset="0"/>
              </a:rPr>
              <a:t>standard formulation is as </a:t>
            </a:r>
            <a:r>
              <a:rPr lang="en-US" sz="2200" dirty="0" smtClean="0">
                <a:latin typeface="Times New Roman" pitchFamily="18" charset="0"/>
                <a:ea typeface="Microsoft Sans Serif" panose="020B0604020202020204" pitchFamily="34" charset="0"/>
                <a:cs typeface="Times New Roman" pitchFamily="18" charset="0"/>
              </a:rPr>
              <a:t>follows</a:t>
            </a:r>
          </a:p>
          <a:p>
            <a:pPr algn="just">
              <a:lnSpc>
                <a:spcPct val="100000"/>
              </a:lnSpc>
              <a:buFont typeface="Wingdings" panose="05000000000000000000" pitchFamily="2" charset="2"/>
              <a:buChar char="Ø"/>
            </a:pPr>
            <a:r>
              <a:rPr lang="en-US" sz="2200" dirty="0" smtClean="0">
                <a:latin typeface="Times New Roman" pitchFamily="18" charset="0"/>
                <a:ea typeface="Microsoft Sans Serif" panose="020B0604020202020204" pitchFamily="34" charset="0"/>
                <a:cs typeface="Times New Roman" pitchFamily="18" charset="0"/>
              </a:rPr>
              <a:t>States</a:t>
            </a:r>
            <a:r>
              <a:rPr lang="en-US" sz="2200" dirty="0">
                <a:latin typeface="Times New Roman" pitchFamily="18" charset="0"/>
                <a:ea typeface="Microsoft Sans Serif" panose="020B0604020202020204" pitchFamily="34" charset="0"/>
                <a:cs typeface="Times New Roman" pitchFamily="18" charset="0"/>
              </a:rPr>
              <a:t>: A state description specifies the location of </a:t>
            </a:r>
            <a:r>
              <a:rPr lang="en-US" sz="2200" dirty="0" smtClean="0">
                <a:latin typeface="Times New Roman" pitchFamily="18" charset="0"/>
                <a:ea typeface="Microsoft Sans Serif" panose="020B0604020202020204" pitchFamily="34" charset="0"/>
                <a:cs typeface="Times New Roman" pitchFamily="18" charset="0"/>
              </a:rPr>
              <a:t>each </a:t>
            </a:r>
            <a:r>
              <a:rPr lang="en-US" sz="2200" dirty="0">
                <a:latin typeface="Times New Roman" pitchFamily="18" charset="0"/>
                <a:ea typeface="Microsoft Sans Serif" panose="020B0604020202020204" pitchFamily="34" charset="0"/>
                <a:cs typeface="Times New Roman" pitchFamily="18" charset="0"/>
              </a:rPr>
              <a:t>of the eight tiles and the blank in one of </a:t>
            </a:r>
            <a:r>
              <a:rPr lang="en-US" sz="2200" dirty="0" smtClean="0">
                <a:latin typeface="Times New Roman" pitchFamily="18" charset="0"/>
                <a:ea typeface="Microsoft Sans Serif" panose="020B0604020202020204" pitchFamily="34" charset="0"/>
                <a:cs typeface="Times New Roman" pitchFamily="18" charset="0"/>
              </a:rPr>
              <a:t>the nine </a:t>
            </a:r>
            <a:r>
              <a:rPr lang="en-US" sz="2200" dirty="0">
                <a:latin typeface="Times New Roman" pitchFamily="18" charset="0"/>
                <a:ea typeface="Microsoft Sans Serif" panose="020B0604020202020204" pitchFamily="34" charset="0"/>
                <a:cs typeface="Times New Roman" pitchFamily="18" charset="0"/>
              </a:rPr>
              <a:t>squares. </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00000"/>
              </a:lnSpc>
              <a:buFont typeface="Wingdings" panose="05000000000000000000" pitchFamily="2" charset="2"/>
              <a:buChar char="Ø"/>
            </a:pPr>
            <a:r>
              <a:rPr lang="en-US" sz="2200" dirty="0" smtClean="0">
                <a:latin typeface="Times New Roman" pitchFamily="18" charset="0"/>
                <a:ea typeface="Microsoft Sans Serif" panose="020B0604020202020204" pitchFamily="34" charset="0"/>
                <a:cs typeface="Times New Roman" pitchFamily="18" charset="0"/>
              </a:rPr>
              <a:t>Initial </a:t>
            </a:r>
            <a:r>
              <a:rPr lang="en-US" sz="2200" dirty="0">
                <a:latin typeface="Times New Roman" pitchFamily="18" charset="0"/>
                <a:ea typeface="Microsoft Sans Serif" panose="020B0604020202020204" pitchFamily="34" charset="0"/>
                <a:cs typeface="Times New Roman" pitchFamily="18" charset="0"/>
              </a:rPr>
              <a:t>state: Any state can be designated as the initial state. Note that any given goal can be reached from exactly half of the possible initial states </a:t>
            </a:r>
            <a:r>
              <a:rPr lang="en-US" sz="2400" dirty="0" smtClean="0">
                <a:latin typeface="Times New Roman" pitchFamily="18" charset="0"/>
                <a:ea typeface="Microsoft Sans Serif" panose="020B0604020202020204" pitchFamily="34" charset="0"/>
                <a:cs typeface="Times New Roman" pitchFamily="18" charset="0"/>
              </a:rPr>
              <a:t>. </a:t>
            </a:r>
          </a:p>
          <a:p>
            <a:pPr marL="0" indent="0">
              <a:buNone/>
            </a:pPr>
            <a:endParaRPr lang="en-IN" dirty="0"/>
          </a:p>
        </p:txBody>
      </p:sp>
      <p:pic>
        <p:nvPicPr>
          <p:cNvPr id="2050" name="Picture 2" descr="The 8 Puzzle."/>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74274" y="4467497"/>
            <a:ext cx="6035039" cy="219369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008178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074" y="378823"/>
            <a:ext cx="11194869" cy="6349780"/>
          </a:xfrm>
        </p:spPr>
        <p:txBody>
          <a:bodyPr>
            <a:normAutofit/>
          </a:bodyPr>
          <a:lstStyle/>
          <a:p>
            <a:pPr algn="just">
              <a:lnSpc>
                <a:spcPct val="150000"/>
              </a:lnSpc>
              <a:buFont typeface="Wingdings" panose="05000000000000000000" pitchFamily="2" charset="2"/>
              <a:buChar char="v"/>
            </a:pPr>
            <a:r>
              <a:rPr lang="en-US" sz="2000" dirty="0">
                <a:latin typeface="Times New Roman" panose="02020603050405020304" pitchFamily="18" charset="0"/>
                <a:ea typeface="Microsoft Sans Serif" panose="020B0604020202020204" pitchFamily="34" charset="0"/>
                <a:cs typeface="Times New Roman" pitchFamily="18" charset="0"/>
              </a:rPr>
              <a:t>Actions: The simplest formulation defines the actions as movements of the blank space Left, Right, Up, or Down. Different subsets of these are possible depending on where the blank is</a:t>
            </a:r>
            <a:r>
              <a:rPr lang="en-US" sz="2000" dirty="0" smtClean="0">
                <a:latin typeface="Times New Roman" pitchFamily="18" charset="0"/>
                <a:ea typeface="Microsoft Sans Serif" panose="020B0604020202020204" pitchFamily="34" charset="0"/>
                <a:cs typeface="Times New Roman" pitchFamily="18" charset="0"/>
              </a:rPr>
              <a:t>.</a:t>
            </a:r>
            <a:endParaRPr lang="en-US" sz="2000" dirty="0" smtClean="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Transition model: Given a state and action, this returns the resulting state; for example, if we apply Left to the start state in </a:t>
            </a:r>
            <a:r>
              <a:rPr lang="en-US" sz="2000" dirty="0" smtClean="0">
                <a:latin typeface="Times New Roman" panose="02020603050405020304" pitchFamily="18" charset="0"/>
                <a:cs typeface="Times New Roman" panose="02020603050405020304" pitchFamily="18" charset="0"/>
              </a:rPr>
              <a:t>Figure, </a:t>
            </a:r>
            <a:r>
              <a:rPr lang="en-US" sz="2000" dirty="0">
                <a:latin typeface="Times New Roman" panose="02020603050405020304" pitchFamily="18" charset="0"/>
                <a:cs typeface="Times New Roman" panose="02020603050405020304" pitchFamily="18" charset="0"/>
              </a:rPr>
              <a:t>the resulting state has the 5 and the blank switched. </a:t>
            </a:r>
            <a:endParaRPr lang="en-US" sz="2000" dirty="0" smtClean="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Goal </a:t>
            </a:r>
            <a:r>
              <a:rPr lang="en-US" sz="2000" dirty="0">
                <a:latin typeface="Times New Roman" panose="02020603050405020304" pitchFamily="18" charset="0"/>
                <a:cs typeface="Times New Roman" panose="02020603050405020304" pitchFamily="18" charset="0"/>
              </a:rPr>
              <a:t>test: This checks whether the state matches the goal configuration shown in </a:t>
            </a:r>
            <a:r>
              <a:rPr lang="en-US" sz="2000" dirty="0" smtClean="0">
                <a:latin typeface="Times New Roman" panose="02020603050405020304" pitchFamily="18" charset="0"/>
                <a:cs typeface="Times New Roman" panose="02020603050405020304" pitchFamily="18" charset="0"/>
              </a:rPr>
              <a:t>Figure. </a:t>
            </a:r>
            <a:r>
              <a:rPr lang="en-US" sz="2000" dirty="0">
                <a:latin typeface="Times New Roman" panose="02020603050405020304" pitchFamily="18" charset="0"/>
                <a:cs typeface="Times New Roman" panose="02020603050405020304" pitchFamily="18" charset="0"/>
              </a:rPr>
              <a:t>(Other goal configurations are possible.) </a:t>
            </a:r>
            <a:endParaRPr lang="en-US" sz="2000" dirty="0" smtClean="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Path </a:t>
            </a:r>
            <a:r>
              <a:rPr lang="en-US" sz="2000" dirty="0">
                <a:latin typeface="Times New Roman" panose="02020603050405020304" pitchFamily="18" charset="0"/>
                <a:cs typeface="Times New Roman" panose="02020603050405020304" pitchFamily="18" charset="0"/>
              </a:rPr>
              <a:t>cost: Each step costs 1, so the path cost is the number of steps in the path</a:t>
            </a:r>
            <a:r>
              <a:rPr lang="en-US" sz="2000" dirty="0" smtClean="0">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v"/>
            </a:pPr>
            <a:endParaRPr lang="en-US" sz="2000" dirty="0" smtClean="0">
              <a:latin typeface="Times New Roman" panose="02020603050405020304" pitchFamily="18" charset="0"/>
              <a:cs typeface="Times New Roman" panose="02020603050405020304" pitchFamily="18" charset="0"/>
            </a:endParaRPr>
          </a:p>
        </p:txBody>
      </p:sp>
      <p:pic>
        <p:nvPicPr>
          <p:cNvPr id="4" name="Picture 2" descr="The 8 Puzzle."/>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74274" y="4062549"/>
            <a:ext cx="6035039" cy="259864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26386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074" y="322381"/>
            <a:ext cx="11116491" cy="6315028"/>
          </a:xfrm>
        </p:spPr>
        <p:txBody>
          <a:bodyPr>
            <a:normAutofit/>
          </a:bodyPr>
          <a:lstStyle/>
          <a:p>
            <a:pPr marL="0" indent="0" algn="just">
              <a:lnSpc>
                <a:spcPct val="100000"/>
              </a:lnSpc>
              <a:buNone/>
            </a:pPr>
            <a:r>
              <a:rPr lang="en-US" sz="2200" dirty="0">
                <a:solidFill>
                  <a:srgbClr val="00B050"/>
                </a:solidFill>
                <a:latin typeface="Times New Roman" pitchFamily="18" charset="0"/>
                <a:ea typeface="Microsoft Sans Serif" panose="020B0604020202020204" pitchFamily="34" charset="0"/>
                <a:cs typeface="Times New Roman" pitchFamily="18" charset="0"/>
              </a:rPr>
              <a:t>8-queens problem</a:t>
            </a:r>
          </a:p>
          <a:p>
            <a:pPr marL="0" indent="0" algn="just">
              <a:lnSpc>
                <a:spcPct val="100000"/>
              </a:lnSpc>
              <a:buNone/>
            </a:pPr>
            <a:r>
              <a:rPr lang="en-US" sz="2200" dirty="0">
                <a:latin typeface="Times New Roman" pitchFamily="18" charset="0"/>
                <a:ea typeface="Microsoft Sans Serif" panose="020B0604020202020204" pitchFamily="34" charset="0"/>
                <a:cs typeface="Times New Roman" pitchFamily="18" charset="0"/>
              </a:rPr>
              <a:t>The goal of the 8-queens problem is to place eight queens on a chessboard such that no queen attacks any other. (A queen attacks any piece in the same row, column or diagonal</a:t>
            </a:r>
            <a:r>
              <a:rPr lang="en-US" sz="2200" dirty="0" smtClean="0">
                <a:latin typeface="Times New Roman" pitchFamily="18" charset="0"/>
                <a:ea typeface="Microsoft Sans Serif" panose="020B0604020202020204" pitchFamily="34" charset="0"/>
                <a:cs typeface="Times New Roman" pitchFamily="18" charset="0"/>
              </a:rPr>
              <a:t>)</a:t>
            </a:r>
          </a:p>
          <a:p>
            <a:pPr marL="0" indent="0" algn="just">
              <a:lnSpc>
                <a:spcPct val="100000"/>
              </a:lnSpc>
              <a:buNone/>
            </a:pPr>
            <a:r>
              <a:rPr lang="en-US" sz="2200" dirty="0" smtClean="0">
                <a:latin typeface="Times New Roman" pitchFamily="18" charset="0"/>
                <a:ea typeface="Microsoft Sans Serif" panose="020B0604020202020204" pitchFamily="34" charset="0"/>
                <a:cs typeface="Times New Roman" pitchFamily="18" charset="0"/>
              </a:rPr>
              <a:t>The </a:t>
            </a:r>
            <a:r>
              <a:rPr lang="en-US" sz="2200" dirty="0">
                <a:latin typeface="Times New Roman" pitchFamily="18" charset="0"/>
                <a:ea typeface="Microsoft Sans Serif" panose="020B0604020202020204" pitchFamily="34" charset="0"/>
                <a:cs typeface="Times New Roman" pitchFamily="18" charset="0"/>
              </a:rPr>
              <a:t>first incremental formulation one might try is the following: </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00000"/>
              </a:lnSpc>
              <a:buFont typeface="Wingdings" panose="05000000000000000000" pitchFamily="2" charset="2"/>
              <a:buChar char="Ø"/>
            </a:pPr>
            <a:r>
              <a:rPr lang="en-US" sz="2200" dirty="0" smtClean="0">
                <a:latin typeface="Times New Roman" pitchFamily="18" charset="0"/>
                <a:ea typeface="Microsoft Sans Serif" panose="020B0604020202020204" pitchFamily="34" charset="0"/>
                <a:cs typeface="Times New Roman" pitchFamily="18" charset="0"/>
              </a:rPr>
              <a:t>States</a:t>
            </a:r>
            <a:r>
              <a:rPr lang="en-US" sz="2200" dirty="0">
                <a:latin typeface="Times New Roman" pitchFamily="18" charset="0"/>
                <a:ea typeface="Microsoft Sans Serif" panose="020B0604020202020204" pitchFamily="34" charset="0"/>
                <a:cs typeface="Times New Roman" pitchFamily="18" charset="0"/>
              </a:rPr>
              <a:t>: Any arrangement of 0 to 8 queens on the </a:t>
            </a:r>
            <a:r>
              <a:rPr lang="en-US" sz="2200" dirty="0" smtClean="0">
                <a:latin typeface="Times New Roman" pitchFamily="18" charset="0"/>
                <a:ea typeface="Microsoft Sans Serif" panose="020B0604020202020204" pitchFamily="34" charset="0"/>
                <a:cs typeface="Times New Roman" pitchFamily="18" charset="0"/>
              </a:rPr>
              <a:t>board</a:t>
            </a:r>
          </a:p>
          <a:p>
            <a:pPr marL="0" indent="0" algn="just">
              <a:lnSpc>
                <a:spcPct val="100000"/>
              </a:lnSpc>
              <a:buNone/>
            </a:pPr>
            <a:r>
              <a:rPr lang="en-US" sz="2200" dirty="0" smtClean="0">
                <a:latin typeface="Times New Roman" pitchFamily="18" charset="0"/>
                <a:ea typeface="Microsoft Sans Serif" panose="020B0604020202020204" pitchFamily="34" charset="0"/>
                <a:cs typeface="Times New Roman" pitchFamily="18" charset="0"/>
              </a:rPr>
              <a:t> </a:t>
            </a:r>
            <a:r>
              <a:rPr lang="en-US" sz="2200" dirty="0">
                <a:latin typeface="Times New Roman" pitchFamily="18" charset="0"/>
                <a:ea typeface="Microsoft Sans Serif" panose="020B0604020202020204" pitchFamily="34" charset="0"/>
                <a:cs typeface="Times New Roman" pitchFamily="18" charset="0"/>
              </a:rPr>
              <a:t>is a state. </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00000"/>
              </a:lnSpc>
              <a:buFont typeface="Wingdings" panose="05000000000000000000" pitchFamily="2" charset="2"/>
              <a:buChar char="Ø"/>
            </a:pPr>
            <a:r>
              <a:rPr lang="en-US" sz="2200" dirty="0" smtClean="0">
                <a:latin typeface="Times New Roman" pitchFamily="18" charset="0"/>
                <a:ea typeface="Microsoft Sans Serif" panose="020B0604020202020204" pitchFamily="34" charset="0"/>
                <a:cs typeface="Times New Roman" pitchFamily="18" charset="0"/>
              </a:rPr>
              <a:t> </a:t>
            </a:r>
            <a:r>
              <a:rPr lang="en-US" sz="2200" dirty="0">
                <a:latin typeface="Times New Roman" pitchFamily="18" charset="0"/>
                <a:ea typeface="Microsoft Sans Serif" panose="020B0604020202020204" pitchFamily="34" charset="0"/>
                <a:cs typeface="Times New Roman" pitchFamily="18" charset="0"/>
              </a:rPr>
              <a:t>Initial state: No queens on the board. </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00000"/>
              </a:lnSpc>
              <a:buFont typeface="Wingdings" panose="05000000000000000000" pitchFamily="2" charset="2"/>
              <a:buChar char="Ø"/>
            </a:pPr>
            <a:r>
              <a:rPr lang="en-US" sz="2200" dirty="0" smtClean="0">
                <a:latin typeface="Times New Roman" pitchFamily="18" charset="0"/>
                <a:ea typeface="Microsoft Sans Serif" panose="020B0604020202020204" pitchFamily="34" charset="0"/>
                <a:cs typeface="Times New Roman" pitchFamily="18" charset="0"/>
              </a:rPr>
              <a:t> </a:t>
            </a:r>
            <a:r>
              <a:rPr lang="en-US" sz="2200" dirty="0">
                <a:latin typeface="Times New Roman" pitchFamily="18" charset="0"/>
                <a:ea typeface="Microsoft Sans Serif" panose="020B0604020202020204" pitchFamily="34" charset="0"/>
                <a:cs typeface="Times New Roman" pitchFamily="18" charset="0"/>
              </a:rPr>
              <a:t>Actions: Add a queen to any empty square. </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00000"/>
              </a:lnSpc>
              <a:buFont typeface="Wingdings" panose="05000000000000000000" pitchFamily="2" charset="2"/>
              <a:buChar char="Ø"/>
            </a:pPr>
            <a:r>
              <a:rPr lang="en-US" sz="2200" dirty="0">
                <a:latin typeface="Times New Roman" pitchFamily="18" charset="0"/>
                <a:ea typeface="Microsoft Sans Serif" panose="020B0604020202020204" pitchFamily="34" charset="0"/>
                <a:cs typeface="Times New Roman" pitchFamily="18" charset="0"/>
              </a:rPr>
              <a:t>Transition model: Returns the board with a queen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r>
              <a:rPr lang="en-US" sz="2200" dirty="0" smtClean="0">
                <a:latin typeface="Times New Roman" pitchFamily="18" charset="0"/>
                <a:ea typeface="Microsoft Sans Serif" panose="020B0604020202020204" pitchFamily="34" charset="0"/>
                <a:cs typeface="Times New Roman" pitchFamily="18" charset="0"/>
              </a:rPr>
              <a:t>added to </a:t>
            </a:r>
            <a:r>
              <a:rPr lang="en-US" sz="2200" dirty="0">
                <a:latin typeface="Times New Roman" pitchFamily="18" charset="0"/>
                <a:ea typeface="Microsoft Sans Serif" panose="020B0604020202020204" pitchFamily="34" charset="0"/>
                <a:cs typeface="Times New Roman" pitchFamily="18" charset="0"/>
              </a:rPr>
              <a:t>the specified square. </a:t>
            </a:r>
          </a:p>
          <a:p>
            <a:pPr algn="just">
              <a:lnSpc>
                <a:spcPct val="100000"/>
              </a:lnSpc>
              <a:buFont typeface="Wingdings" panose="05000000000000000000" pitchFamily="2" charset="2"/>
              <a:buChar char="Ø"/>
            </a:pPr>
            <a:r>
              <a:rPr lang="en-US" sz="2200" dirty="0" smtClean="0">
                <a:latin typeface="Times New Roman" pitchFamily="18" charset="0"/>
                <a:ea typeface="Microsoft Sans Serif" panose="020B0604020202020204" pitchFamily="34" charset="0"/>
                <a:cs typeface="Times New Roman" pitchFamily="18" charset="0"/>
              </a:rPr>
              <a:t> Goal </a:t>
            </a:r>
            <a:r>
              <a:rPr lang="en-US" sz="2200" dirty="0">
                <a:latin typeface="Times New Roman" pitchFamily="18" charset="0"/>
                <a:ea typeface="Microsoft Sans Serif" panose="020B0604020202020204" pitchFamily="34" charset="0"/>
                <a:cs typeface="Times New Roman" pitchFamily="18" charset="0"/>
              </a:rPr>
              <a:t>test: 8 queens are on the board, none attacked. </a:t>
            </a:r>
            <a:endParaRPr lang="en-IN" sz="2200" dirty="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endParaRPr lang="en-US" sz="2200" dirty="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endParaRPr lang="en-IN" sz="2200" dirty="0">
              <a:latin typeface="Times New Roman" pitchFamily="18" charset="0"/>
              <a:ea typeface="Microsoft Sans Serif" panose="020B0604020202020204" pitchFamily="34" charset="0"/>
              <a:cs typeface="Times New Roman" pitchFamily="18" charset="0"/>
            </a:endParaRPr>
          </a:p>
        </p:txBody>
      </p:sp>
      <p:pic>
        <p:nvPicPr>
          <p:cNvPr id="4" name="Picture 2" descr="The Eight Queens Problem » Steve on Image Processing with MATLAB - MATLAB &amp;amp;  Simulink"/>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14569" t="4405" r="14514" b="12861"/>
          <a:stretch/>
        </p:blipFill>
        <p:spPr bwMode="auto">
          <a:xfrm>
            <a:off x="7027570" y="2061219"/>
            <a:ext cx="4701396" cy="457618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8511832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949" y="103516"/>
            <a:ext cx="11547566" cy="6633713"/>
          </a:xfrm>
        </p:spPr>
        <p:txBody>
          <a:bodyPr>
            <a:normAutofit/>
          </a:bodyPr>
          <a:lstStyle/>
          <a:p>
            <a:pPr marL="0" indent="0" algn="just">
              <a:lnSpc>
                <a:spcPct val="110000"/>
              </a:lnSpc>
              <a:buNone/>
            </a:pPr>
            <a:r>
              <a:rPr lang="en-US" sz="2200" dirty="0">
                <a:solidFill>
                  <a:srgbClr val="00B050"/>
                </a:solidFill>
                <a:latin typeface="Times New Roman" pitchFamily="18" charset="0"/>
                <a:ea typeface="Microsoft Sans Serif" panose="020B0604020202020204" pitchFamily="34" charset="0"/>
                <a:cs typeface="Times New Roman" pitchFamily="18" charset="0"/>
              </a:rPr>
              <a:t>Real-world </a:t>
            </a:r>
            <a:r>
              <a:rPr lang="en-US" sz="2200" dirty="0" smtClean="0">
                <a:solidFill>
                  <a:srgbClr val="00B050"/>
                </a:solidFill>
                <a:latin typeface="Times New Roman" pitchFamily="18" charset="0"/>
                <a:ea typeface="Microsoft Sans Serif" panose="020B0604020202020204" pitchFamily="34" charset="0"/>
                <a:cs typeface="Times New Roman" pitchFamily="18" charset="0"/>
              </a:rPr>
              <a:t>problems</a:t>
            </a:r>
            <a:r>
              <a:rPr lang="en-US" sz="2200" dirty="0" smtClean="0">
                <a:latin typeface="Times New Roman" pitchFamily="18" charset="0"/>
                <a:ea typeface="Microsoft Sans Serif" panose="020B0604020202020204" pitchFamily="34" charset="0"/>
                <a:cs typeface="Times New Roman" pitchFamily="18" charset="0"/>
              </a:rPr>
              <a:t> </a:t>
            </a:r>
          </a:p>
          <a:p>
            <a:pPr algn="just">
              <a:lnSpc>
                <a:spcPct val="11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Route-finding </a:t>
            </a:r>
            <a:r>
              <a:rPr lang="en-US" sz="2200" dirty="0">
                <a:latin typeface="Times New Roman" pitchFamily="18" charset="0"/>
                <a:ea typeface="Microsoft Sans Serif" panose="020B0604020202020204" pitchFamily="34" charset="0"/>
                <a:cs typeface="Times New Roman" pitchFamily="18" charset="0"/>
              </a:rPr>
              <a:t>algorithms are used in a variety of applications. </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10000"/>
              </a:lnSpc>
              <a:buFont typeface="Wingdings" panose="05000000000000000000" pitchFamily="2" charset="2"/>
              <a:buChar char="v"/>
            </a:pPr>
            <a:r>
              <a:rPr lang="en-US" sz="2200" dirty="0">
                <a:latin typeface="Times New Roman" pitchFamily="18" charset="0"/>
                <a:ea typeface="Microsoft Sans Serif" panose="020B0604020202020204" pitchFamily="34" charset="0"/>
                <a:cs typeface="Times New Roman" pitchFamily="18" charset="0"/>
              </a:rPr>
              <a:t>S</a:t>
            </a:r>
            <a:r>
              <a:rPr lang="en-US" sz="2200" dirty="0" smtClean="0">
                <a:latin typeface="Times New Roman" pitchFamily="18" charset="0"/>
                <a:ea typeface="Microsoft Sans Serif" panose="020B0604020202020204" pitchFamily="34" charset="0"/>
                <a:cs typeface="Times New Roman" pitchFamily="18" charset="0"/>
              </a:rPr>
              <a:t>uch </a:t>
            </a:r>
            <a:r>
              <a:rPr lang="en-US" sz="2200" dirty="0">
                <a:latin typeface="Times New Roman" pitchFamily="18" charset="0"/>
                <a:ea typeface="Microsoft Sans Serif" panose="020B0604020202020204" pitchFamily="34" charset="0"/>
                <a:cs typeface="Times New Roman" pitchFamily="18" charset="0"/>
              </a:rPr>
              <a:t>as routing video streams in computer networks, military operations planning, and airline travel-planning systems, involve much more complex specifications. Consider the airline travel problems that must be solved by a </a:t>
            </a:r>
            <a:r>
              <a:rPr lang="en-US" sz="2200" dirty="0">
                <a:solidFill>
                  <a:srgbClr val="002060"/>
                </a:solidFill>
                <a:latin typeface="Times New Roman" pitchFamily="18" charset="0"/>
                <a:ea typeface="Microsoft Sans Serif" panose="020B0604020202020204" pitchFamily="34" charset="0"/>
                <a:cs typeface="Times New Roman" pitchFamily="18" charset="0"/>
              </a:rPr>
              <a:t>travel-planning Web </a:t>
            </a:r>
            <a:r>
              <a:rPr lang="en-US" sz="2200" dirty="0" smtClean="0">
                <a:solidFill>
                  <a:srgbClr val="002060"/>
                </a:solidFill>
                <a:latin typeface="Times New Roman" pitchFamily="18" charset="0"/>
                <a:ea typeface="Microsoft Sans Serif" panose="020B0604020202020204" pitchFamily="34" charset="0"/>
                <a:cs typeface="Times New Roman" pitchFamily="18" charset="0"/>
              </a:rPr>
              <a:t>site.</a:t>
            </a:r>
          </a:p>
          <a:p>
            <a:pPr lvl="1" algn="just">
              <a:lnSpc>
                <a:spcPct val="110000"/>
              </a:lnSpc>
              <a:buFont typeface="Wingdings" panose="05000000000000000000" pitchFamily="2" charset="2"/>
              <a:buChar char="Ø"/>
            </a:pPr>
            <a:r>
              <a:rPr lang="en-US" sz="2000" dirty="0" smtClean="0">
                <a:latin typeface="Times New Roman" pitchFamily="18" charset="0"/>
                <a:ea typeface="Microsoft Sans Serif" panose="020B0604020202020204" pitchFamily="34" charset="0"/>
                <a:cs typeface="Times New Roman" pitchFamily="18" charset="0"/>
              </a:rPr>
              <a:t>States</a:t>
            </a:r>
            <a:r>
              <a:rPr lang="en-US" sz="2000" dirty="0">
                <a:latin typeface="Times New Roman" pitchFamily="18" charset="0"/>
                <a:ea typeface="Microsoft Sans Serif" panose="020B0604020202020204" pitchFamily="34" charset="0"/>
                <a:cs typeface="Times New Roman" pitchFamily="18" charset="0"/>
              </a:rPr>
              <a:t>: Each state obviously includes a location (e.g., an airport) and the current time. Furthermore, because the cost of an action (a flight segment) may depend on previous segments, their fare bases, and their status as domestic or international, the state must record extra information about these “historical” aspects. </a:t>
            </a:r>
            <a:endParaRPr lang="en-US" sz="2000" dirty="0" smtClean="0">
              <a:latin typeface="Times New Roman" pitchFamily="18" charset="0"/>
              <a:ea typeface="Microsoft Sans Serif" panose="020B0604020202020204" pitchFamily="34" charset="0"/>
              <a:cs typeface="Times New Roman" pitchFamily="18" charset="0"/>
            </a:endParaRPr>
          </a:p>
          <a:p>
            <a:pPr lvl="1" algn="just">
              <a:lnSpc>
                <a:spcPct val="110000"/>
              </a:lnSpc>
              <a:buFont typeface="Wingdings" panose="05000000000000000000" pitchFamily="2" charset="2"/>
              <a:buChar char="Ø"/>
            </a:pPr>
            <a:r>
              <a:rPr lang="en-US" sz="2000" dirty="0" smtClean="0">
                <a:latin typeface="Times New Roman" pitchFamily="18" charset="0"/>
                <a:ea typeface="Microsoft Sans Serif" panose="020B0604020202020204" pitchFamily="34" charset="0"/>
                <a:cs typeface="Times New Roman" pitchFamily="18" charset="0"/>
              </a:rPr>
              <a:t> </a:t>
            </a:r>
            <a:r>
              <a:rPr lang="en-US" sz="2000" dirty="0">
                <a:latin typeface="Times New Roman" pitchFamily="18" charset="0"/>
                <a:ea typeface="Microsoft Sans Serif" panose="020B0604020202020204" pitchFamily="34" charset="0"/>
                <a:cs typeface="Times New Roman" pitchFamily="18" charset="0"/>
              </a:rPr>
              <a:t>Initial state: This is specified by the user’s query. </a:t>
            </a:r>
            <a:endParaRPr lang="en-US" sz="2000" dirty="0" smtClean="0">
              <a:latin typeface="Times New Roman" pitchFamily="18" charset="0"/>
              <a:ea typeface="Microsoft Sans Serif" panose="020B0604020202020204" pitchFamily="34" charset="0"/>
              <a:cs typeface="Times New Roman" pitchFamily="18" charset="0"/>
            </a:endParaRPr>
          </a:p>
          <a:p>
            <a:pPr lvl="1" algn="just">
              <a:lnSpc>
                <a:spcPct val="110000"/>
              </a:lnSpc>
              <a:buFont typeface="Wingdings" panose="05000000000000000000" pitchFamily="2" charset="2"/>
              <a:buChar char="Ø"/>
            </a:pPr>
            <a:r>
              <a:rPr lang="en-US" sz="2000" dirty="0" smtClean="0">
                <a:latin typeface="Times New Roman" pitchFamily="18" charset="0"/>
                <a:ea typeface="Microsoft Sans Serif" panose="020B0604020202020204" pitchFamily="34" charset="0"/>
                <a:cs typeface="Times New Roman" pitchFamily="18" charset="0"/>
              </a:rPr>
              <a:t> </a:t>
            </a:r>
            <a:r>
              <a:rPr lang="en-US" sz="2000" dirty="0">
                <a:latin typeface="Times New Roman" pitchFamily="18" charset="0"/>
                <a:ea typeface="Microsoft Sans Serif" panose="020B0604020202020204" pitchFamily="34" charset="0"/>
                <a:cs typeface="Times New Roman" pitchFamily="18" charset="0"/>
              </a:rPr>
              <a:t>Actions: Take any flight from the current location, in any seat class, leaving after the current time, leaving enough time for within-airport transfer if </a:t>
            </a:r>
            <a:r>
              <a:rPr lang="en-US" sz="2000" dirty="0" smtClean="0">
                <a:latin typeface="Times New Roman" pitchFamily="18" charset="0"/>
                <a:ea typeface="Microsoft Sans Serif" panose="020B0604020202020204" pitchFamily="34" charset="0"/>
                <a:cs typeface="Times New Roman" pitchFamily="18" charset="0"/>
              </a:rPr>
              <a:t>needed.</a:t>
            </a:r>
          </a:p>
          <a:p>
            <a:pPr lvl="1" algn="just">
              <a:lnSpc>
                <a:spcPct val="110000"/>
              </a:lnSpc>
              <a:buFont typeface="Wingdings" panose="05000000000000000000" pitchFamily="2" charset="2"/>
              <a:buChar char="Ø"/>
            </a:pPr>
            <a:r>
              <a:rPr lang="en-US" sz="2000" dirty="0" smtClean="0">
                <a:latin typeface="Times New Roman" pitchFamily="18" charset="0"/>
                <a:ea typeface="Microsoft Sans Serif" panose="020B0604020202020204" pitchFamily="34" charset="0"/>
                <a:cs typeface="Times New Roman" pitchFamily="18" charset="0"/>
              </a:rPr>
              <a:t> </a:t>
            </a:r>
            <a:r>
              <a:rPr lang="en-US" sz="2000" dirty="0">
                <a:latin typeface="Times New Roman" pitchFamily="18" charset="0"/>
                <a:ea typeface="Microsoft Sans Serif" panose="020B0604020202020204" pitchFamily="34" charset="0"/>
                <a:cs typeface="Times New Roman" pitchFamily="18" charset="0"/>
              </a:rPr>
              <a:t>Transition model: The state resulting from taking a flight will have the flight’s destination as the current location and the flight’s arrival time as the current time. </a:t>
            </a:r>
          </a:p>
          <a:p>
            <a:pPr lvl="1" algn="just">
              <a:lnSpc>
                <a:spcPct val="110000"/>
              </a:lnSpc>
              <a:buFont typeface="Wingdings" panose="05000000000000000000" pitchFamily="2" charset="2"/>
              <a:buChar char="Ø"/>
            </a:pPr>
            <a:r>
              <a:rPr lang="en-US" sz="2000" dirty="0" smtClean="0">
                <a:latin typeface="Times New Roman" pitchFamily="18" charset="0"/>
                <a:ea typeface="Microsoft Sans Serif" panose="020B0604020202020204" pitchFamily="34" charset="0"/>
                <a:cs typeface="Times New Roman" pitchFamily="18" charset="0"/>
              </a:rPr>
              <a:t> </a:t>
            </a:r>
            <a:r>
              <a:rPr lang="en-US" sz="2000" dirty="0">
                <a:latin typeface="Times New Roman" pitchFamily="18" charset="0"/>
                <a:ea typeface="Microsoft Sans Serif" panose="020B0604020202020204" pitchFamily="34" charset="0"/>
                <a:cs typeface="Times New Roman" pitchFamily="18" charset="0"/>
              </a:rPr>
              <a:t>Goal test: Are we at the final destination specified by the user? </a:t>
            </a:r>
          </a:p>
          <a:p>
            <a:pPr lvl="1" algn="just">
              <a:lnSpc>
                <a:spcPct val="110000"/>
              </a:lnSpc>
              <a:buFont typeface="Wingdings" panose="05000000000000000000" pitchFamily="2" charset="2"/>
              <a:buChar char="Ø"/>
            </a:pPr>
            <a:r>
              <a:rPr lang="en-US" sz="2000" dirty="0" smtClean="0">
                <a:latin typeface="Times New Roman" pitchFamily="18" charset="0"/>
                <a:ea typeface="Microsoft Sans Serif" panose="020B0604020202020204" pitchFamily="34" charset="0"/>
                <a:cs typeface="Times New Roman" pitchFamily="18" charset="0"/>
              </a:rPr>
              <a:t> </a:t>
            </a:r>
            <a:r>
              <a:rPr lang="en-US" sz="2000" dirty="0">
                <a:latin typeface="Times New Roman" pitchFamily="18" charset="0"/>
                <a:ea typeface="Microsoft Sans Serif" panose="020B0604020202020204" pitchFamily="34" charset="0"/>
                <a:cs typeface="Times New Roman" pitchFamily="18" charset="0"/>
              </a:rPr>
              <a:t>Path cost: This depends on monetary cost, waiting time, flight time, customs and immigration procedures, seat quality, time of day, type of airplane, frequent-flyer mileage awards, and so on</a:t>
            </a:r>
          </a:p>
          <a:p>
            <a:pPr marL="0" indent="0" algn="just">
              <a:lnSpc>
                <a:spcPct val="110000"/>
              </a:lnSpc>
              <a:buNone/>
            </a:pPr>
            <a:endParaRPr lang="en-IN" sz="2200" dirty="0">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 xmlns:p14="http://schemas.microsoft.com/office/powerpoint/2010/main" val="31856112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8010" y="300445"/>
            <a:ext cx="10935789" cy="5876517"/>
          </a:xfrm>
        </p:spPr>
        <p:txBody>
          <a:bodyPr>
            <a:normAutofit/>
          </a:bodyPr>
          <a:lstStyle/>
          <a:p>
            <a:pPr marL="0" indent="0" algn="just">
              <a:lnSpc>
                <a:spcPct val="150000"/>
              </a:lnSpc>
              <a:buNone/>
            </a:pPr>
            <a:r>
              <a:rPr lang="en-US" sz="2200" dirty="0" smtClean="0">
                <a:solidFill>
                  <a:srgbClr val="002060"/>
                </a:solidFill>
                <a:latin typeface="Times New Roman" pitchFamily="18" charset="0"/>
                <a:ea typeface="Microsoft Sans Serif" panose="020B0604020202020204" pitchFamily="34" charset="0"/>
                <a:cs typeface="Times New Roman" pitchFamily="18" charset="0"/>
              </a:rPr>
              <a:t>The </a:t>
            </a:r>
            <a:r>
              <a:rPr lang="en-US" sz="2200" dirty="0">
                <a:solidFill>
                  <a:srgbClr val="002060"/>
                </a:solidFill>
                <a:latin typeface="Times New Roman" pitchFamily="18" charset="0"/>
                <a:ea typeface="Microsoft Sans Serif" panose="020B0604020202020204" pitchFamily="34" charset="0"/>
                <a:cs typeface="Times New Roman" pitchFamily="18" charset="0"/>
              </a:rPr>
              <a:t>traveling salesperson problem (TSP) </a:t>
            </a:r>
            <a:r>
              <a:rPr lang="en-US" sz="2200" dirty="0">
                <a:latin typeface="Times New Roman" pitchFamily="18" charset="0"/>
                <a:ea typeface="Microsoft Sans Serif" panose="020B0604020202020204" pitchFamily="34" charset="0"/>
                <a:cs typeface="Times New Roman" pitchFamily="18" charset="0"/>
              </a:rPr>
              <a:t>is a touring problem in which each city </a:t>
            </a:r>
            <a:r>
              <a:rPr lang="en-US" sz="2200" dirty="0" smtClean="0">
                <a:latin typeface="Times New Roman" pitchFamily="18" charset="0"/>
                <a:ea typeface="Microsoft Sans Serif" panose="020B0604020202020204" pitchFamily="34" charset="0"/>
                <a:cs typeface="Times New Roman" pitchFamily="18" charset="0"/>
              </a:rPr>
              <a:t>must </a:t>
            </a:r>
            <a:r>
              <a:rPr lang="en-US" sz="2200" dirty="0">
                <a:latin typeface="Times New Roman" pitchFamily="18" charset="0"/>
                <a:ea typeface="Microsoft Sans Serif" panose="020B0604020202020204" pitchFamily="34" charset="0"/>
                <a:cs typeface="Times New Roman" pitchFamily="18" charset="0"/>
              </a:rPr>
              <a:t>be visited exactly once. The aim is to find the shortest tour. </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The </a:t>
            </a:r>
            <a:r>
              <a:rPr lang="en-US" sz="2200" dirty="0">
                <a:latin typeface="Times New Roman" pitchFamily="18" charset="0"/>
                <a:ea typeface="Microsoft Sans Serif" panose="020B0604020202020204" pitchFamily="34" charset="0"/>
                <a:cs typeface="Times New Roman" pitchFamily="18" charset="0"/>
              </a:rPr>
              <a:t>problem is known to be NP-hard, but an enormous amount of effort has been expended to improve the capabilities of TSP algorithms. </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In </a:t>
            </a:r>
            <a:r>
              <a:rPr lang="en-US" sz="2200" dirty="0">
                <a:latin typeface="Times New Roman" pitchFamily="18" charset="0"/>
                <a:ea typeface="Microsoft Sans Serif" panose="020B0604020202020204" pitchFamily="34" charset="0"/>
                <a:cs typeface="Times New Roman" pitchFamily="18" charset="0"/>
              </a:rPr>
              <a:t>addition to planning trips for traveling salespersons, these algorithms have been used for tasks such as planning movements of automatic circuit-board drills and of stocking machines on shop floors.</a:t>
            </a:r>
            <a:endParaRPr lang="en-IN" sz="2200" dirty="0">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 xmlns:p14="http://schemas.microsoft.com/office/powerpoint/2010/main" val="18565612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236" y="332509"/>
            <a:ext cx="11610110" cy="6373091"/>
          </a:xfrm>
        </p:spPr>
        <p:txBody>
          <a:bodyPr>
            <a:normAutofit fontScale="92500" lnSpcReduction="20000"/>
          </a:bodyPr>
          <a:lstStyle/>
          <a:p>
            <a:pPr marL="0" indent="0" algn="just">
              <a:lnSpc>
                <a:spcPct val="100000"/>
              </a:lnSpc>
              <a:buNone/>
            </a:pPr>
            <a:r>
              <a:rPr lang="en-US" sz="2200" dirty="0">
                <a:solidFill>
                  <a:srgbClr val="00B050"/>
                </a:solidFill>
                <a:latin typeface="Times New Roman" pitchFamily="18" charset="0"/>
                <a:ea typeface="Microsoft Sans Serif" panose="020B0604020202020204" pitchFamily="34" charset="0"/>
                <a:cs typeface="Times New Roman" pitchFamily="18" charset="0"/>
              </a:rPr>
              <a:t>A VLSI layout </a:t>
            </a:r>
            <a:r>
              <a:rPr lang="en-US" sz="2200" dirty="0" smtClean="0">
                <a:solidFill>
                  <a:srgbClr val="00B050"/>
                </a:solidFill>
                <a:latin typeface="Times New Roman" pitchFamily="18" charset="0"/>
                <a:ea typeface="Microsoft Sans Serif" panose="020B0604020202020204" pitchFamily="34" charset="0"/>
                <a:cs typeface="Times New Roman" pitchFamily="18" charset="0"/>
              </a:rPr>
              <a:t>problem</a:t>
            </a:r>
          </a:p>
          <a:p>
            <a:pPr marL="0" indent="0"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Requires </a:t>
            </a:r>
            <a:r>
              <a:rPr lang="en-US" sz="2200" dirty="0">
                <a:latin typeface="Times New Roman" pitchFamily="18" charset="0"/>
                <a:ea typeface="Microsoft Sans Serif" panose="020B0604020202020204" pitchFamily="34" charset="0"/>
                <a:cs typeface="Times New Roman" pitchFamily="18" charset="0"/>
              </a:rPr>
              <a:t>positioning millions of components and connections on a chip to minimize area, minimize circuit delays, minimize stray capacitances, and </a:t>
            </a:r>
            <a:r>
              <a:rPr lang="en-US" sz="2200" dirty="0" smtClean="0">
                <a:latin typeface="Times New Roman" pitchFamily="18" charset="0"/>
                <a:ea typeface="Microsoft Sans Serif" panose="020B0604020202020204" pitchFamily="34" charset="0"/>
                <a:cs typeface="Times New Roman" pitchFamily="18" charset="0"/>
              </a:rPr>
              <a:t>maximize </a:t>
            </a:r>
            <a:r>
              <a:rPr lang="en-US" sz="2200" dirty="0">
                <a:latin typeface="Times New Roman" pitchFamily="18" charset="0"/>
                <a:ea typeface="Microsoft Sans Serif" panose="020B0604020202020204" pitchFamily="34" charset="0"/>
                <a:cs typeface="Times New Roman" pitchFamily="18" charset="0"/>
              </a:rPr>
              <a:t>manufacturing yield.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The </a:t>
            </a:r>
            <a:r>
              <a:rPr lang="en-US" sz="2200" dirty="0">
                <a:latin typeface="Times New Roman" pitchFamily="18" charset="0"/>
                <a:ea typeface="Microsoft Sans Serif" panose="020B0604020202020204" pitchFamily="34" charset="0"/>
                <a:cs typeface="Times New Roman" pitchFamily="18" charset="0"/>
              </a:rPr>
              <a:t>layout problem comes after the logical design phase and is usually split into two parts: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None/>
            </a:pPr>
            <a:r>
              <a:rPr lang="en-US" sz="2200" dirty="0" smtClean="0">
                <a:latin typeface="Times New Roman" pitchFamily="18" charset="0"/>
                <a:ea typeface="Microsoft Sans Serif" panose="020B0604020202020204" pitchFamily="34" charset="0"/>
                <a:cs typeface="Times New Roman" pitchFamily="18" charset="0"/>
              </a:rPr>
              <a:t>	       </a:t>
            </a:r>
            <a:r>
              <a:rPr lang="en-US" sz="2200" dirty="0" err="1" smtClean="0">
                <a:latin typeface="Times New Roman" pitchFamily="18" charset="0"/>
                <a:ea typeface="Microsoft Sans Serif" panose="020B0604020202020204" pitchFamily="34" charset="0"/>
                <a:cs typeface="Times New Roman" pitchFamily="18" charset="0"/>
              </a:rPr>
              <a:t>i</a:t>
            </a:r>
            <a:r>
              <a:rPr lang="en-US" sz="2200" dirty="0" smtClean="0">
                <a:latin typeface="Times New Roman" pitchFamily="18" charset="0"/>
                <a:ea typeface="Microsoft Sans Serif" panose="020B0604020202020204" pitchFamily="34" charset="0"/>
                <a:cs typeface="Times New Roman" pitchFamily="18" charset="0"/>
              </a:rPr>
              <a:t>)cell layout 			ii)channel </a:t>
            </a:r>
            <a:r>
              <a:rPr lang="en-US" sz="2200" dirty="0">
                <a:latin typeface="Times New Roman" pitchFamily="18" charset="0"/>
                <a:ea typeface="Microsoft Sans Serif" panose="020B0604020202020204" pitchFamily="34" charset="0"/>
                <a:cs typeface="Times New Roman" pitchFamily="18" charset="0"/>
              </a:rPr>
              <a:t>routing.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In </a:t>
            </a:r>
            <a:r>
              <a:rPr lang="en-US" sz="2200" dirty="0">
                <a:latin typeface="Times New Roman" pitchFamily="18" charset="0"/>
                <a:ea typeface="Microsoft Sans Serif" panose="020B0604020202020204" pitchFamily="34" charset="0"/>
                <a:cs typeface="Times New Roman" pitchFamily="18" charset="0"/>
              </a:rPr>
              <a:t>cell layout, the primitive components of the circuit are grouped into cells, each of which performs some recognized function.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Each </a:t>
            </a:r>
            <a:r>
              <a:rPr lang="en-US" sz="2200" dirty="0">
                <a:latin typeface="Times New Roman" pitchFamily="18" charset="0"/>
                <a:ea typeface="Microsoft Sans Serif" panose="020B0604020202020204" pitchFamily="34" charset="0"/>
                <a:cs typeface="Times New Roman" pitchFamily="18" charset="0"/>
              </a:rPr>
              <a:t>cell has a fixed footprint (size and shape) and requires a certain number of connections to each of the other cells.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The </a:t>
            </a:r>
            <a:r>
              <a:rPr lang="en-US" sz="2200" dirty="0">
                <a:latin typeface="Times New Roman" pitchFamily="18" charset="0"/>
                <a:ea typeface="Microsoft Sans Serif" panose="020B0604020202020204" pitchFamily="34" charset="0"/>
                <a:cs typeface="Times New Roman" pitchFamily="18" charset="0"/>
              </a:rPr>
              <a:t>aim is to place the cells on the chip so that they do not overlap and so that there is room for the connecting wires to be placed between the cells.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Channel </a:t>
            </a:r>
            <a:r>
              <a:rPr lang="en-US" sz="2200" dirty="0">
                <a:latin typeface="Times New Roman" pitchFamily="18" charset="0"/>
                <a:ea typeface="Microsoft Sans Serif" panose="020B0604020202020204" pitchFamily="34" charset="0"/>
                <a:cs typeface="Times New Roman" pitchFamily="18" charset="0"/>
              </a:rPr>
              <a:t>routing finds a specific route for each wire through the gaps between the cells. These search problems are extremely complex, but definitely worth solving. </a:t>
            </a:r>
            <a:endParaRPr lang="en-US" sz="2200" dirty="0" smtClean="0">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 xmlns:p14="http://schemas.microsoft.com/office/powerpoint/2010/main" val="551365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6473" y="471053"/>
            <a:ext cx="11263745" cy="4281055"/>
          </a:xfrm>
          <a:prstGeom prst="rect">
            <a:avLst/>
          </a:prstGeom>
        </p:spPr>
        <p:txBody>
          <a:bodyPr wrap="square">
            <a:spAutoFit/>
          </a:bodyPr>
          <a:lstStyle/>
          <a:p>
            <a:pPr algn="just">
              <a:lnSpc>
                <a:spcPct val="150000"/>
              </a:lnSpc>
            </a:pPr>
            <a:r>
              <a:rPr lang="en-US" sz="2200" dirty="0" smtClean="0">
                <a:solidFill>
                  <a:srgbClr val="00B050"/>
                </a:solidFill>
                <a:latin typeface="Times New Roman" pitchFamily="18" charset="0"/>
                <a:ea typeface="Microsoft Sans Serif" panose="020B0604020202020204" pitchFamily="34" charset="0"/>
                <a:cs typeface="Times New Roman" pitchFamily="18" charset="0"/>
              </a:rPr>
              <a:t>Robot navigation</a:t>
            </a:r>
          </a:p>
          <a:p>
            <a:pPr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It</a:t>
            </a:r>
            <a:r>
              <a:rPr lang="en-US" sz="2200" dirty="0" smtClean="0">
                <a:solidFill>
                  <a:srgbClr val="00B050"/>
                </a:solidFill>
                <a:latin typeface="Times New Roman" pitchFamily="18" charset="0"/>
                <a:ea typeface="Microsoft Sans Serif" panose="020B0604020202020204" pitchFamily="34" charset="0"/>
                <a:cs typeface="Times New Roman" pitchFamily="18" charset="0"/>
              </a:rPr>
              <a:t> </a:t>
            </a:r>
            <a:r>
              <a:rPr lang="en-US" sz="2200" dirty="0" smtClean="0">
                <a:latin typeface="Times New Roman" pitchFamily="18" charset="0"/>
                <a:ea typeface="Microsoft Sans Serif" panose="020B0604020202020204" pitchFamily="34" charset="0"/>
                <a:cs typeface="Times New Roman" pitchFamily="18" charset="0"/>
              </a:rPr>
              <a:t>is a generalization of the route-finding problem described earlier. </a:t>
            </a:r>
          </a:p>
          <a:p>
            <a:pPr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Rather than following a discrete set of routes, a robot can move in a continuous space with (in principle) an infinite set of possible actions and states. </a:t>
            </a:r>
          </a:p>
          <a:p>
            <a:pPr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For a circular robot moving on a flat surface, the space is essentially two-dimensional. </a:t>
            </a:r>
          </a:p>
          <a:p>
            <a:pPr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When the robot has arms and legs or wheels that must also be controlled, the search space becomes many-dimensional. </a:t>
            </a:r>
          </a:p>
          <a:p>
            <a:pPr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Advanced techniques are required just to make the search space finite.</a:t>
            </a:r>
            <a:endParaRPr lang="en-IN" sz="2200" dirty="0">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 xmlns:p14="http://schemas.microsoft.com/office/powerpoint/2010/main" val="17391264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7926" y="277091"/>
            <a:ext cx="11416147" cy="6289964"/>
          </a:xfrm>
        </p:spPr>
        <p:txBody>
          <a:bodyPr>
            <a:normAutofit fontScale="85000" lnSpcReduction="20000"/>
          </a:bodyPr>
          <a:lstStyle/>
          <a:p>
            <a:pPr marL="0" indent="0" algn="just">
              <a:lnSpc>
                <a:spcPct val="100000"/>
              </a:lnSpc>
              <a:buNone/>
            </a:pPr>
            <a:r>
              <a:rPr lang="en-IN" sz="3100" b="1" dirty="0" smtClean="0">
                <a:solidFill>
                  <a:srgbClr val="FF0000"/>
                </a:solidFill>
                <a:latin typeface="Times New Roman" pitchFamily="18" charset="0"/>
                <a:ea typeface="Microsoft Sans Serif" panose="020B0604020202020204" pitchFamily="34" charset="0"/>
                <a:cs typeface="Times New Roman" pitchFamily="18" charset="0"/>
              </a:rPr>
              <a:t>1.11 Searching </a:t>
            </a:r>
            <a:r>
              <a:rPr lang="en-IN" sz="3100" b="1" dirty="0">
                <a:solidFill>
                  <a:srgbClr val="FF0000"/>
                </a:solidFill>
                <a:latin typeface="Times New Roman" pitchFamily="18" charset="0"/>
                <a:ea typeface="Microsoft Sans Serif" panose="020B0604020202020204" pitchFamily="34" charset="0"/>
                <a:cs typeface="Times New Roman" pitchFamily="18" charset="0"/>
              </a:rPr>
              <a:t>for </a:t>
            </a:r>
            <a:r>
              <a:rPr lang="en-IN" sz="3100" b="1" dirty="0" smtClean="0">
                <a:solidFill>
                  <a:srgbClr val="FF0000"/>
                </a:solidFill>
                <a:latin typeface="Times New Roman" pitchFamily="18" charset="0"/>
                <a:ea typeface="Microsoft Sans Serif" panose="020B0604020202020204" pitchFamily="34" charset="0"/>
                <a:cs typeface="Times New Roman" pitchFamily="18" charset="0"/>
              </a:rPr>
              <a:t>Solutions</a:t>
            </a:r>
          </a:p>
          <a:p>
            <a:pPr marL="0" indent="0" algn="just">
              <a:lnSpc>
                <a:spcPct val="150000"/>
              </a:lnSpc>
              <a:buFont typeface="Wingdings" pitchFamily="2" charset="2"/>
              <a:buChar char="v"/>
            </a:pPr>
            <a:r>
              <a:rPr lang="en-US" sz="2400" dirty="0">
                <a:latin typeface="Times New Roman" pitchFamily="18" charset="0"/>
                <a:ea typeface="Microsoft Sans Serif" panose="020B0604020202020204" pitchFamily="34" charset="0"/>
                <a:cs typeface="Times New Roman" pitchFamily="18" charset="0"/>
              </a:rPr>
              <a:t>A solution is an action sequence, so search algorithms work by considering various possible action sequences. </a:t>
            </a:r>
            <a:endParaRPr lang="en-US" sz="24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400" dirty="0" smtClean="0">
                <a:latin typeface="Times New Roman" pitchFamily="18" charset="0"/>
                <a:ea typeface="Microsoft Sans Serif" panose="020B0604020202020204" pitchFamily="34" charset="0"/>
                <a:cs typeface="Times New Roman" pitchFamily="18" charset="0"/>
              </a:rPr>
              <a:t>The possible </a:t>
            </a:r>
            <a:r>
              <a:rPr lang="en-US" sz="2400" dirty="0">
                <a:latin typeface="Times New Roman" pitchFamily="18" charset="0"/>
                <a:ea typeface="Microsoft Sans Serif" panose="020B0604020202020204" pitchFamily="34" charset="0"/>
                <a:cs typeface="Times New Roman" pitchFamily="18" charset="0"/>
              </a:rPr>
              <a:t>action sequences starting at the initial state form a search tree with the initial state </a:t>
            </a:r>
            <a:r>
              <a:rPr lang="en-US" sz="2400" dirty="0" smtClean="0">
                <a:latin typeface="Times New Roman" pitchFamily="18" charset="0"/>
                <a:ea typeface="Microsoft Sans Serif" panose="020B0604020202020204" pitchFamily="34" charset="0"/>
                <a:cs typeface="Times New Roman" pitchFamily="18" charset="0"/>
              </a:rPr>
              <a:t>at </a:t>
            </a:r>
            <a:r>
              <a:rPr lang="en-US" sz="2400" dirty="0">
                <a:latin typeface="Times New Roman" pitchFamily="18" charset="0"/>
                <a:ea typeface="Microsoft Sans Serif" panose="020B0604020202020204" pitchFamily="34" charset="0"/>
                <a:cs typeface="Times New Roman" pitchFamily="18" charset="0"/>
              </a:rPr>
              <a:t>the root; the branches are actions and the nodes correspond to states in the state space of the problem. </a:t>
            </a:r>
            <a:endParaRPr lang="en-US" sz="24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400" dirty="0" smtClean="0">
                <a:latin typeface="Times New Roman" pitchFamily="18" charset="0"/>
                <a:ea typeface="Microsoft Sans Serif" panose="020B0604020202020204" pitchFamily="34" charset="0"/>
                <a:cs typeface="Times New Roman" pitchFamily="18" charset="0"/>
              </a:rPr>
              <a:t>The </a:t>
            </a:r>
            <a:r>
              <a:rPr lang="en-US" sz="2400" dirty="0">
                <a:latin typeface="Times New Roman" pitchFamily="18" charset="0"/>
                <a:ea typeface="Microsoft Sans Serif" panose="020B0604020202020204" pitchFamily="34" charset="0"/>
                <a:cs typeface="Times New Roman" pitchFamily="18" charset="0"/>
              </a:rPr>
              <a:t>root node of the tree corresponds to the initial state, In(Arad). </a:t>
            </a:r>
            <a:endParaRPr lang="en-US" sz="24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400" dirty="0" smtClean="0">
                <a:latin typeface="Times New Roman" pitchFamily="18" charset="0"/>
                <a:ea typeface="Microsoft Sans Serif" panose="020B0604020202020204" pitchFamily="34" charset="0"/>
                <a:cs typeface="Times New Roman" pitchFamily="18" charset="0"/>
              </a:rPr>
              <a:t>The </a:t>
            </a:r>
            <a:r>
              <a:rPr lang="en-US" sz="2400" dirty="0">
                <a:latin typeface="Times New Roman" pitchFamily="18" charset="0"/>
                <a:ea typeface="Microsoft Sans Serif" panose="020B0604020202020204" pitchFamily="34" charset="0"/>
                <a:cs typeface="Times New Roman" pitchFamily="18" charset="0"/>
              </a:rPr>
              <a:t>first step is to test whether this is a goal state. (Clearly it is not, but it is important to check so that we can solve trick problems like “starting in Arad, get to Arad.”) </a:t>
            </a:r>
            <a:r>
              <a:rPr lang="en-US" sz="2400" dirty="0" smtClean="0">
                <a:latin typeface="Times New Roman" pitchFamily="18" charset="0"/>
                <a:ea typeface="Microsoft Sans Serif" panose="020B0604020202020204" pitchFamily="34" charset="0"/>
                <a:cs typeface="Times New Roman" pitchFamily="18" charset="0"/>
              </a:rPr>
              <a:t>Then </a:t>
            </a:r>
            <a:r>
              <a:rPr lang="en-US" sz="2400" dirty="0">
                <a:latin typeface="Times New Roman" pitchFamily="18" charset="0"/>
                <a:ea typeface="Microsoft Sans Serif" panose="020B0604020202020204" pitchFamily="34" charset="0"/>
                <a:cs typeface="Times New Roman" pitchFamily="18" charset="0"/>
              </a:rPr>
              <a:t>we </a:t>
            </a:r>
            <a:r>
              <a:rPr lang="en-US" sz="2400" dirty="0" smtClean="0">
                <a:latin typeface="Times New Roman" pitchFamily="18" charset="0"/>
                <a:ea typeface="Microsoft Sans Serif" panose="020B0604020202020204" pitchFamily="34" charset="0"/>
                <a:cs typeface="Times New Roman" pitchFamily="18" charset="0"/>
              </a:rPr>
              <a:t>need </a:t>
            </a:r>
            <a:r>
              <a:rPr lang="en-US" sz="2400" dirty="0">
                <a:latin typeface="Times New Roman" pitchFamily="18" charset="0"/>
                <a:ea typeface="Microsoft Sans Serif" panose="020B0604020202020204" pitchFamily="34" charset="0"/>
                <a:cs typeface="Times New Roman" pitchFamily="18" charset="0"/>
              </a:rPr>
              <a:t>to consider taking various actions. </a:t>
            </a:r>
            <a:endParaRPr lang="en-US" sz="24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400" dirty="0" smtClean="0">
                <a:latin typeface="Times New Roman" pitchFamily="18" charset="0"/>
                <a:ea typeface="Microsoft Sans Serif" panose="020B0604020202020204" pitchFamily="34" charset="0"/>
                <a:cs typeface="Times New Roman" pitchFamily="18" charset="0"/>
              </a:rPr>
              <a:t>We </a:t>
            </a:r>
            <a:r>
              <a:rPr lang="en-US" sz="2400" dirty="0">
                <a:latin typeface="Times New Roman" pitchFamily="18" charset="0"/>
                <a:ea typeface="Microsoft Sans Serif" panose="020B0604020202020204" pitchFamily="34" charset="0"/>
                <a:cs typeface="Times New Roman" pitchFamily="18" charset="0"/>
              </a:rPr>
              <a:t>do this by expanding the current state; that is, </a:t>
            </a:r>
            <a:r>
              <a:rPr lang="en-US" sz="2400" dirty="0" smtClean="0">
                <a:latin typeface="Times New Roman" pitchFamily="18" charset="0"/>
                <a:ea typeface="Microsoft Sans Serif" panose="020B0604020202020204" pitchFamily="34" charset="0"/>
                <a:cs typeface="Times New Roman" pitchFamily="18" charset="0"/>
              </a:rPr>
              <a:t>applying </a:t>
            </a:r>
            <a:r>
              <a:rPr lang="en-US" sz="2400" dirty="0">
                <a:latin typeface="Times New Roman" pitchFamily="18" charset="0"/>
                <a:ea typeface="Microsoft Sans Serif" panose="020B0604020202020204" pitchFamily="34" charset="0"/>
                <a:cs typeface="Times New Roman" pitchFamily="18" charset="0"/>
              </a:rPr>
              <a:t>each legal action to the current state, thereby generating a new set of states. </a:t>
            </a:r>
            <a:endParaRPr lang="en-US" sz="24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400" dirty="0" smtClean="0">
                <a:latin typeface="Times New Roman" pitchFamily="18" charset="0"/>
                <a:ea typeface="Microsoft Sans Serif" panose="020B0604020202020204" pitchFamily="34" charset="0"/>
                <a:cs typeface="Times New Roman" pitchFamily="18" charset="0"/>
              </a:rPr>
              <a:t>In this </a:t>
            </a:r>
            <a:r>
              <a:rPr lang="en-US" sz="2400" dirty="0">
                <a:latin typeface="Times New Roman" pitchFamily="18" charset="0"/>
                <a:ea typeface="Microsoft Sans Serif" panose="020B0604020202020204" pitchFamily="34" charset="0"/>
                <a:cs typeface="Times New Roman" pitchFamily="18" charset="0"/>
              </a:rPr>
              <a:t>case, we add three branches from the parent node In(Arad) leading to three new child </a:t>
            </a:r>
            <a:r>
              <a:rPr lang="en-US" sz="2400" dirty="0" smtClean="0">
                <a:latin typeface="Times New Roman" pitchFamily="18" charset="0"/>
                <a:ea typeface="Microsoft Sans Serif" panose="020B0604020202020204" pitchFamily="34" charset="0"/>
                <a:cs typeface="Times New Roman" pitchFamily="18" charset="0"/>
              </a:rPr>
              <a:t>nodes</a:t>
            </a:r>
            <a:r>
              <a:rPr lang="en-US" sz="2400" dirty="0">
                <a:latin typeface="Times New Roman" pitchFamily="18" charset="0"/>
                <a:ea typeface="Microsoft Sans Serif" panose="020B0604020202020204" pitchFamily="34" charset="0"/>
                <a:cs typeface="Times New Roman" pitchFamily="18" charset="0"/>
              </a:rPr>
              <a:t>: In(Sibiu), In(Timisoara), and In(</a:t>
            </a:r>
            <a:r>
              <a:rPr lang="en-US" sz="2400" dirty="0" err="1">
                <a:latin typeface="Times New Roman" pitchFamily="18" charset="0"/>
                <a:ea typeface="Microsoft Sans Serif" panose="020B0604020202020204" pitchFamily="34" charset="0"/>
                <a:cs typeface="Times New Roman" pitchFamily="18" charset="0"/>
              </a:rPr>
              <a:t>Zerind</a:t>
            </a:r>
            <a:r>
              <a:rPr lang="en-US" sz="2400" dirty="0">
                <a:latin typeface="Times New Roman" pitchFamily="18" charset="0"/>
                <a:ea typeface="Microsoft Sans Serif" panose="020B0604020202020204" pitchFamily="34" charset="0"/>
                <a:cs typeface="Times New Roman" pitchFamily="18" charset="0"/>
              </a:rPr>
              <a:t>). Now we must choose which of these three possibilities to consider further.</a:t>
            </a:r>
            <a:endParaRPr lang="en-IN" sz="2400" dirty="0">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 xmlns:p14="http://schemas.microsoft.com/office/powerpoint/2010/main" val="1468047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764" y="471055"/>
            <a:ext cx="11263746" cy="6214416"/>
          </a:xfrm>
        </p:spPr>
        <p:txBody>
          <a:bodyPr>
            <a:normAutofit/>
          </a:bodyPr>
          <a:lstStyle/>
          <a:p>
            <a:pPr marL="0" indent="0" algn="just">
              <a:lnSpc>
                <a:spcPct val="150000"/>
              </a:lnSpc>
              <a:buFont typeface="Wingdings" pitchFamily="2" charset="2"/>
              <a:buChar char="v"/>
            </a:pPr>
            <a:r>
              <a:rPr lang="en-US" sz="2200" dirty="0">
                <a:latin typeface="Times New Roman" pitchFamily="18" charset="0"/>
                <a:ea typeface="Microsoft Sans Serif" panose="020B0604020202020204" pitchFamily="34" charset="0"/>
                <a:cs typeface="Times New Roman" pitchFamily="18" charset="0"/>
              </a:rPr>
              <a:t>Loopy paths are a special case of the more general concept of redundant paths, which exist whenever there is more than one way to get from one state to another.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Consider </a:t>
            </a:r>
            <a:r>
              <a:rPr lang="en-US" sz="2200" dirty="0">
                <a:latin typeface="Times New Roman" pitchFamily="18" charset="0"/>
                <a:ea typeface="Microsoft Sans Serif" panose="020B0604020202020204" pitchFamily="34" charset="0"/>
                <a:cs typeface="Times New Roman" pitchFamily="18" charset="0"/>
              </a:rPr>
              <a:t>the paths Arad–Sibiu (140 km long) and Arad–</a:t>
            </a:r>
            <a:r>
              <a:rPr lang="en-US" sz="2200" dirty="0" err="1">
                <a:latin typeface="Times New Roman" pitchFamily="18" charset="0"/>
                <a:ea typeface="Microsoft Sans Serif" panose="020B0604020202020204" pitchFamily="34" charset="0"/>
                <a:cs typeface="Times New Roman" pitchFamily="18" charset="0"/>
              </a:rPr>
              <a:t>Zerind</a:t>
            </a:r>
            <a:r>
              <a:rPr lang="en-US" sz="2200" dirty="0">
                <a:latin typeface="Times New Roman" pitchFamily="18" charset="0"/>
                <a:ea typeface="Microsoft Sans Serif" panose="020B0604020202020204" pitchFamily="34" charset="0"/>
                <a:cs typeface="Times New Roman" pitchFamily="18" charset="0"/>
              </a:rPr>
              <a:t>–Oradea–Sibiu (297 km long). Obviously, the second path is redundant—it’s just a worse way to get to the same state.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If </a:t>
            </a:r>
            <a:r>
              <a:rPr lang="en-US" sz="2200" dirty="0">
                <a:latin typeface="Times New Roman" pitchFamily="18" charset="0"/>
                <a:ea typeface="Microsoft Sans Serif" panose="020B0604020202020204" pitchFamily="34" charset="0"/>
                <a:cs typeface="Times New Roman" pitchFamily="18" charset="0"/>
              </a:rPr>
              <a:t>you are concerned about reaching the goal, there’s never any reason to keep more than one path to any given state, because any goal state that is reachable by extending one path is also reachable by extending the </a:t>
            </a:r>
            <a:r>
              <a:rPr lang="en-US" sz="2200" dirty="0" smtClean="0">
                <a:latin typeface="Times New Roman" pitchFamily="18" charset="0"/>
                <a:ea typeface="Microsoft Sans Serif" panose="020B0604020202020204" pitchFamily="34" charset="0"/>
                <a:cs typeface="Times New Roman" pitchFamily="18" charset="0"/>
              </a:rPr>
              <a:t>other.</a:t>
            </a:r>
          </a:p>
          <a:p>
            <a:pPr marL="0" indent="0" algn="just">
              <a:lnSpc>
                <a:spcPct val="100000"/>
              </a:lnSpc>
              <a:buNone/>
            </a:pPr>
            <a:endParaRPr lang="en-IN" sz="2200" dirty="0">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 xmlns:p14="http://schemas.microsoft.com/office/powerpoint/2010/main" val="14136981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391886" y="313509"/>
            <a:ext cx="11456126" cy="6439988"/>
          </a:xfrm>
        </p:spPr>
        <p:txBody>
          <a:bodyPr>
            <a:normAutofit fontScale="55000" lnSpcReduction="20000"/>
          </a:bodyPr>
          <a:lstStyle/>
          <a:p>
            <a:pPr marL="0" indent="0" algn="just">
              <a:lnSpc>
                <a:spcPct val="100000"/>
              </a:lnSpc>
              <a:buNone/>
            </a:pPr>
            <a:r>
              <a:rPr lang="en-IN" sz="4000" b="1" dirty="0" smtClean="0">
                <a:solidFill>
                  <a:srgbClr val="FF0000"/>
                </a:solidFill>
                <a:latin typeface="Times New Roman" pitchFamily="18" charset="0"/>
                <a:ea typeface="Microsoft Sans Serif" panose="020B0604020202020204" pitchFamily="34" charset="0"/>
                <a:cs typeface="Times New Roman" pitchFamily="18" charset="0"/>
              </a:rPr>
              <a:t>1.9 Problem-Solving Agents</a:t>
            </a:r>
            <a:endParaRPr lang="en-US" sz="4000" b="1" dirty="0">
              <a:solidFill>
                <a:srgbClr val="FF0000"/>
              </a:solidFill>
              <a:latin typeface="Times New Roman" pitchFamily="18" charset="0"/>
              <a:ea typeface="Microsoft Sans Serif" panose="020B0604020202020204" pitchFamily="34" charset="0"/>
              <a:cs typeface="Times New Roman" pitchFamily="18" charset="0"/>
            </a:endParaRPr>
          </a:p>
          <a:p>
            <a:pPr algn="just" fontAlgn="base">
              <a:lnSpc>
                <a:spcPct val="150000"/>
              </a:lnSpc>
              <a:buFont typeface="Wingdings" panose="05000000000000000000" pitchFamily="2" charset="2"/>
              <a:buChar char="v"/>
            </a:pPr>
            <a:r>
              <a:rPr lang="en-US" sz="2900" dirty="0">
                <a:latin typeface="Times New Roman" pitchFamily="18" charset="0"/>
                <a:ea typeface="Microsoft Sans Serif" panose="020B0604020202020204" pitchFamily="34" charset="0"/>
                <a:cs typeface="Times New Roman" pitchFamily="18" charset="0"/>
              </a:rPr>
              <a:t>According to psychology, “</a:t>
            </a:r>
            <a:r>
              <a:rPr lang="en-US" sz="2900" i="1" dirty="0">
                <a:latin typeface="Times New Roman" pitchFamily="18" charset="0"/>
                <a:ea typeface="Microsoft Sans Serif" panose="020B0604020202020204" pitchFamily="34" charset="0"/>
                <a:cs typeface="Times New Roman" pitchFamily="18" charset="0"/>
              </a:rPr>
              <a:t>a problem-solving refers to a state where we wish to reach to a definite goal from a present state or condition.”</a:t>
            </a:r>
            <a:endParaRPr lang="en-US" sz="2900" dirty="0">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itchFamily="2" charset="2"/>
              <a:buChar char="v"/>
            </a:pPr>
            <a:r>
              <a:rPr lang="en-US" sz="2900" dirty="0">
                <a:latin typeface="Times New Roman" pitchFamily="18" charset="0"/>
                <a:ea typeface="Microsoft Sans Serif" panose="020B0604020202020204" pitchFamily="34" charset="0"/>
                <a:cs typeface="Times New Roman" pitchFamily="18" charset="0"/>
              </a:rPr>
              <a:t>According to computer science, </a:t>
            </a:r>
            <a:r>
              <a:rPr lang="en-US" sz="2900" i="1" dirty="0">
                <a:latin typeface="Times New Roman" pitchFamily="18" charset="0"/>
                <a:ea typeface="Microsoft Sans Serif" panose="020B0604020202020204" pitchFamily="34" charset="0"/>
                <a:cs typeface="Times New Roman" pitchFamily="18" charset="0"/>
              </a:rPr>
              <a:t>a problem-solving is a part of artificial intelligence which encompasses a number of techniques such as algorithms, heuristics to solve a </a:t>
            </a:r>
            <a:r>
              <a:rPr lang="en-US" sz="2900" i="1" dirty="0" smtClean="0">
                <a:latin typeface="Times New Roman" pitchFamily="18" charset="0"/>
                <a:ea typeface="Microsoft Sans Serif" panose="020B0604020202020204" pitchFamily="34" charset="0"/>
                <a:cs typeface="Times New Roman" pitchFamily="18" charset="0"/>
              </a:rPr>
              <a:t>problem.</a:t>
            </a:r>
          </a:p>
          <a:p>
            <a:pPr algn="just">
              <a:lnSpc>
                <a:spcPct val="150000"/>
              </a:lnSpc>
              <a:buFont typeface="Wingdings" pitchFamily="2" charset="2"/>
              <a:buChar char="v"/>
            </a:pPr>
            <a:r>
              <a:rPr lang="en-US" sz="2900" i="1" dirty="0" smtClean="0">
                <a:latin typeface="Times New Roman" pitchFamily="18" charset="0"/>
                <a:ea typeface="Microsoft Sans Serif" panose="020B0604020202020204" pitchFamily="34" charset="0"/>
                <a:cs typeface="Times New Roman" pitchFamily="18" charset="0"/>
              </a:rPr>
              <a:t> </a:t>
            </a:r>
            <a:r>
              <a:rPr lang="en-US" sz="2900" dirty="0" smtClean="0">
                <a:latin typeface="Times New Roman" pitchFamily="18" charset="0"/>
                <a:ea typeface="Microsoft Sans Serif" panose="020B0604020202020204" pitchFamily="34" charset="0"/>
                <a:cs typeface="Times New Roman" pitchFamily="18" charset="0"/>
              </a:rPr>
              <a:t>Problem-solving </a:t>
            </a:r>
            <a:r>
              <a:rPr lang="en-US" sz="2900" dirty="0">
                <a:latin typeface="Times New Roman" pitchFamily="18" charset="0"/>
                <a:ea typeface="Microsoft Sans Serif" panose="020B0604020202020204" pitchFamily="34" charset="0"/>
                <a:cs typeface="Times New Roman" pitchFamily="18" charset="0"/>
              </a:rPr>
              <a:t>agent in </a:t>
            </a:r>
            <a:r>
              <a:rPr lang="en-US" sz="2900" dirty="0" smtClean="0">
                <a:latin typeface="Times New Roman" pitchFamily="18" charset="0"/>
                <a:ea typeface="Microsoft Sans Serif" panose="020B0604020202020204" pitchFamily="34" charset="0"/>
                <a:cs typeface="Times New Roman" pitchFamily="18" charset="0"/>
              </a:rPr>
              <a:t>AI is </a:t>
            </a:r>
            <a:r>
              <a:rPr lang="en-US" sz="2900" dirty="0">
                <a:latin typeface="Times New Roman" pitchFamily="18" charset="0"/>
                <a:ea typeface="Microsoft Sans Serif" panose="020B0604020202020204" pitchFamily="34" charset="0"/>
                <a:cs typeface="Times New Roman" pitchFamily="18" charset="0"/>
              </a:rPr>
              <a:t>goal-based agents that focus on goals, which uses a group of algorithms, and techniques to solve a well-defined problem. </a:t>
            </a:r>
          </a:p>
          <a:p>
            <a:pPr algn="just">
              <a:lnSpc>
                <a:spcPct val="150000"/>
              </a:lnSpc>
              <a:buFont typeface="Wingdings" pitchFamily="2" charset="2"/>
              <a:buChar char="v"/>
            </a:pPr>
            <a:r>
              <a:rPr lang="en-US" sz="2900" dirty="0">
                <a:latin typeface="Times New Roman" pitchFamily="18" charset="0"/>
                <a:ea typeface="Microsoft Sans Serif" panose="020B0604020202020204" pitchFamily="34" charset="0"/>
                <a:cs typeface="Times New Roman" pitchFamily="18" charset="0"/>
              </a:rPr>
              <a:t>And these agents are different from reflex agents who just have to map states into actions and can’t map when storing and learning both are bigger</a:t>
            </a:r>
            <a:r>
              <a:rPr lang="en-US" sz="2900" dirty="0" smtClean="0">
                <a:latin typeface="Times New Roman" pitchFamily="18" charset="0"/>
                <a:ea typeface="Microsoft Sans Serif" panose="020B0604020202020204" pitchFamily="34" charset="0"/>
                <a:cs typeface="Times New Roman" pitchFamily="18" charset="0"/>
              </a:rPr>
              <a:t>.</a:t>
            </a:r>
          </a:p>
          <a:p>
            <a:pPr algn="just">
              <a:lnSpc>
                <a:spcPct val="150000"/>
              </a:lnSpc>
              <a:buFont typeface="Wingdings" pitchFamily="2" charset="2"/>
              <a:buChar char="v"/>
            </a:pPr>
            <a:r>
              <a:rPr lang="en-US" sz="2900" dirty="0">
                <a:latin typeface="Times New Roman" pitchFamily="18" charset="0"/>
                <a:ea typeface="Microsoft Sans Serif" panose="020B0604020202020204" pitchFamily="34" charset="0"/>
                <a:cs typeface="Times New Roman" pitchFamily="18" charset="0"/>
              </a:rPr>
              <a:t>The </a:t>
            </a:r>
            <a:r>
              <a:rPr lang="en-US" sz="2900" dirty="0">
                <a:latin typeface="Times New Roman" panose="02020603050405020304" pitchFamily="18" charset="0"/>
                <a:cs typeface="Times New Roman" panose="02020603050405020304" pitchFamily="18" charset="0"/>
              </a:rPr>
              <a:t>Problem Solving</a:t>
            </a:r>
            <a:r>
              <a:rPr lang="en-US" sz="2900" b="1" dirty="0">
                <a:latin typeface="Times New Roman" panose="02020603050405020304" pitchFamily="18" charset="0"/>
                <a:cs typeface="Times New Roman" panose="02020603050405020304" pitchFamily="18" charset="0"/>
              </a:rPr>
              <a:t> </a:t>
            </a:r>
            <a:r>
              <a:rPr lang="en-US" sz="2900" dirty="0">
                <a:latin typeface="Times New Roman" panose="02020603050405020304" pitchFamily="18" charset="0"/>
                <a:cs typeface="Times New Roman" panose="02020603050405020304" pitchFamily="18" charset="0"/>
              </a:rPr>
              <a:t>Agents decide what to do by finding a sequence of actions that leads to a desirable state or solution</a:t>
            </a:r>
            <a:r>
              <a:rPr lang="en-US" sz="2900" b="1" dirty="0" smtClean="0">
                <a:latin typeface="Times New Roman" panose="02020603050405020304" pitchFamily="18" charset="0"/>
                <a:cs typeface="Times New Roman" panose="02020603050405020304" pitchFamily="18" charset="0"/>
              </a:rPr>
              <a:t>.</a:t>
            </a:r>
            <a:endParaRPr lang="en-US" sz="2900" dirty="0">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itchFamily="2" charset="2"/>
              <a:buChar char="v"/>
            </a:pPr>
            <a:r>
              <a:rPr lang="en-US" sz="2900" dirty="0">
                <a:latin typeface="Times New Roman" pitchFamily="18" charset="0"/>
                <a:ea typeface="Microsoft Sans Serif" panose="020B0604020202020204" pitchFamily="34" charset="0"/>
                <a:cs typeface="Times New Roman" pitchFamily="18" charset="0"/>
              </a:rPr>
              <a:t>The different stages that Problem-solving agents perform, to arrive at a desired state or solution are:</a:t>
            </a:r>
          </a:p>
          <a:p>
            <a:pPr marL="2286000" lvl="5" indent="0" algn="just">
              <a:lnSpc>
                <a:spcPct val="150000"/>
              </a:lnSpc>
              <a:buFont typeface="Wingdings" pitchFamily="2" charset="2"/>
              <a:buChar char="ü"/>
            </a:pPr>
            <a:r>
              <a:rPr lang="en-US" sz="2900" dirty="0">
                <a:latin typeface="Times New Roman" pitchFamily="18" charset="0"/>
                <a:ea typeface="Microsoft Sans Serif" panose="020B0604020202020204" pitchFamily="34" charset="0"/>
                <a:cs typeface="Times New Roman" pitchFamily="18" charset="0"/>
              </a:rPr>
              <a:t>Articulating or expressing the desired goal and the problem is tried upon, clearly.</a:t>
            </a:r>
          </a:p>
          <a:p>
            <a:pPr marL="2286000" lvl="5" indent="0" algn="just">
              <a:lnSpc>
                <a:spcPct val="150000"/>
              </a:lnSpc>
              <a:buFont typeface="Wingdings" pitchFamily="2" charset="2"/>
              <a:buChar char="ü"/>
            </a:pPr>
            <a:r>
              <a:rPr lang="en-US" sz="2900" dirty="0">
                <a:latin typeface="Times New Roman" pitchFamily="18" charset="0"/>
                <a:ea typeface="Microsoft Sans Serif" panose="020B0604020202020204" pitchFamily="34" charset="0"/>
                <a:cs typeface="Times New Roman" pitchFamily="18" charset="0"/>
              </a:rPr>
              <a:t>Explore and examine</a:t>
            </a:r>
          </a:p>
          <a:p>
            <a:pPr marL="2286000" lvl="5" indent="0" algn="just">
              <a:lnSpc>
                <a:spcPct val="150000"/>
              </a:lnSpc>
              <a:buFont typeface="Wingdings" pitchFamily="2" charset="2"/>
              <a:buChar char="ü"/>
            </a:pPr>
            <a:r>
              <a:rPr lang="en-US" sz="2900" dirty="0">
                <a:latin typeface="Times New Roman" pitchFamily="18" charset="0"/>
                <a:ea typeface="Microsoft Sans Serif" panose="020B0604020202020204" pitchFamily="34" charset="0"/>
                <a:cs typeface="Times New Roman" pitchFamily="18" charset="0"/>
              </a:rPr>
              <a:t>Find the solution from the various algorithms on the table.</a:t>
            </a:r>
          </a:p>
          <a:p>
            <a:pPr marL="2286000" lvl="5" indent="0" algn="just">
              <a:lnSpc>
                <a:spcPct val="150000"/>
              </a:lnSpc>
              <a:buFont typeface="Wingdings" pitchFamily="2" charset="2"/>
              <a:buChar char="ü"/>
            </a:pPr>
            <a:r>
              <a:rPr lang="en-US" sz="2900" dirty="0">
                <a:latin typeface="Times New Roman" pitchFamily="18" charset="0"/>
                <a:ea typeface="Microsoft Sans Serif" panose="020B0604020202020204" pitchFamily="34" charset="0"/>
                <a:cs typeface="Times New Roman" pitchFamily="18" charset="0"/>
              </a:rPr>
              <a:t>The final step is Execution!</a:t>
            </a:r>
          </a:p>
          <a:p>
            <a:pPr algn="just" fontAlgn="base">
              <a:lnSpc>
                <a:spcPct val="150000"/>
              </a:lnSpc>
              <a:buFont typeface="Wingdings" panose="05000000000000000000" pitchFamily="2" charset="2"/>
              <a:buChar char="v"/>
            </a:pPr>
            <a:r>
              <a:rPr lang="en-US" sz="2900" dirty="0">
                <a:latin typeface="Times New Roman" panose="02020603050405020304" pitchFamily="18" charset="0"/>
                <a:cs typeface="Times New Roman" panose="02020603050405020304" pitchFamily="18" charset="0"/>
              </a:rPr>
              <a:t>The problem-solving agent performs precisely by defining problems and several solutions</a:t>
            </a:r>
            <a:r>
              <a:rPr lang="en-US" sz="2900" dirty="0" smtClean="0">
                <a:latin typeface="Times New Roman" panose="02020603050405020304" pitchFamily="18" charset="0"/>
                <a:cs typeface="Times New Roman" panose="02020603050405020304" pitchFamily="18" charset="0"/>
              </a:rPr>
              <a:t>.</a:t>
            </a:r>
            <a:endParaRPr lang="en-US" sz="29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378356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ow does node expansion work in a graph for AI search? - Computer Science  Stack Exchange"/>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35526" y="258905"/>
            <a:ext cx="11956473" cy="628043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662639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218" y="360218"/>
            <a:ext cx="11540838" cy="6377011"/>
          </a:xfrm>
        </p:spPr>
        <p:txBody>
          <a:bodyPr>
            <a:normAutofit/>
          </a:bodyPr>
          <a:lstStyle/>
          <a:p>
            <a:pPr marL="0" indent="0" algn="just">
              <a:lnSpc>
                <a:spcPct val="150000"/>
              </a:lnSpc>
              <a:buFont typeface="Wingdings" pitchFamily="2" charset="2"/>
              <a:buChar char="v"/>
            </a:pPr>
            <a:r>
              <a:rPr lang="en-US" sz="2200" dirty="0">
                <a:latin typeface="Times New Roman" pitchFamily="18" charset="0"/>
                <a:ea typeface="Microsoft Sans Serif" panose="020B0604020202020204" pitchFamily="34" charset="0"/>
                <a:cs typeface="Times New Roman" pitchFamily="18" charset="0"/>
              </a:rPr>
              <a:t>The way to avoid exploring redundant paths is to remember where one has been. To do this, we </a:t>
            </a:r>
            <a:r>
              <a:rPr lang="en-US" sz="2200" dirty="0" smtClean="0">
                <a:latin typeface="Times New Roman" pitchFamily="18" charset="0"/>
                <a:ea typeface="Microsoft Sans Serif" panose="020B0604020202020204" pitchFamily="34" charset="0"/>
                <a:cs typeface="Times New Roman" pitchFamily="18" charset="0"/>
              </a:rPr>
              <a:t>augment </a:t>
            </a:r>
            <a:r>
              <a:rPr lang="en-US" sz="2200" dirty="0">
                <a:latin typeface="Times New Roman" pitchFamily="18" charset="0"/>
                <a:ea typeface="Microsoft Sans Serif" panose="020B0604020202020204" pitchFamily="34" charset="0"/>
                <a:cs typeface="Times New Roman" pitchFamily="18" charset="0"/>
              </a:rPr>
              <a:t>the </a:t>
            </a:r>
            <a:r>
              <a:rPr lang="en-US" sz="2200" dirty="0" smtClean="0">
                <a:latin typeface="Times New Roman" pitchFamily="18" charset="0"/>
                <a:ea typeface="Microsoft Sans Serif" panose="020B0604020202020204" pitchFamily="34" charset="0"/>
                <a:cs typeface="Times New Roman" pitchFamily="18" charset="0"/>
              </a:rPr>
              <a:t>TREE-SEARCH algorithm </a:t>
            </a:r>
            <a:r>
              <a:rPr lang="en-US" sz="2200" dirty="0">
                <a:latin typeface="Times New Roman" pitchFamily="18" charset="0"/>
                <a:ea typeface="Microsoft Sans Serif" panose="020B0604020202020204" pitchFamily="34" charset="0"/>
                <a:cs typeface="Times New Roman" pitchFamily="18" charset="0"/>
              </a:rPr>
              <a:t>with a data structure called the explored set (also CLOSED LIST known as the closed list), which remembers every expanded node.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Newly </a:t>
            </a:r>
            <a:r>
              <a:rPr lang="en-US" sz="2200" dirty="0">
                <a:latin typeface="Times New Roman" pitchFamily="18" charset="0"/>
                <a:ea typeface="Microsoft Sans Serif" panose="020B0604020202020204" pitchFamily="34" charset="0"/>
                <a:cs typeface="Times New Roman" pitchFamily="18" charset="0"/>
              </a:rPr>
              <a:t>generated nodes that match previously generated nodes—ones in the explored set </a:t>
            </a:r>
            <a:r>
              <a:rPr lang="en-US" sz="2200" dirty="0" smtClean="0">
                <a:latin typeface="Times New Roman" pitchFamily="18" charset="0"/>
                <a:ea typeface="Microsoft Sans Serif" panose="020B0604020202020204" pitchFamily="34" charset="0"/>
                <a:cs typeface="Times New Roman" pitchFamily="18" charset="0"/>
              </a:rPr>
              <a:t>can </a:t>
            </a:r>
            <a:r>
              <a:rPr lang="en-US" sz="2200" dirty="0">
                <a:latin typeface="Times New Roman" pitchFamily="18" charset="0"/>
                <a:ea typeface="Microsoft Sans Serif" panose="020B0604020202020204" pitchFamily="34" charset="0"/>
                <a:cs typeface="Times New Roman" pitchFamily="18" charset="0"/>
              </a:rPr>
              <a:t>be </a:t>
            </a:r>
            <a:r>
              <a:rPr lang="en-US" sz="2200" dirty="0" smtClean="0">
                <a:latin typeface="Times New Roman" pitchFamily="18" charset="0"/>
                <a:ea typeface="Microsoft Sans Serif" panose="020B0604020202020204" pitchFamily="34" charset="0"/>
                <a:cs typeface="Times New Roman" pitchFamily="18" charset="0"/>
              </a:rPr>
              <a:t>discarded </a:t>
            </a:r>
            <a:r>
              <a:rPr lang="en-US" sz="2200" dirty="0">
                <a:latin typeface="Times New Roman" pitchFamily="18" charset="0"/>
                <a:ea typeface="Microsoft Sans Serif" panose="020B0604020202020204" pitchFamily="34" charset="0"/>
                <a:cs typeface="Times New Roman" pitchFamily="18" charset="0"/>
              </a:rPr>
              <a:t>instead of being added to the frontier.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The </a:t>
            </a:r>
            <a:r>
              <a:rPr lang="en-US" sz="2200" dirty="0">
                <a:latin typeface="Times New Roman" pitchFamily="18" charset="0"/>
                <a:ea typeface="Microsoft Sans Serif" panose="020B0604020202020204" pitchFamily="34" charset="0"/>
                <a:cs typeface="Times New Roman" pitchFamily="18" charset="0"/>
              </a:rPr>
              <a:t>new algorithm, called GRAPH-SEARCH, is shown informally in </a:t>
            </a:r>
            <a:r>
              <a:rPr lang="en-US" sz="2200" dirty="0" smtClean="0">
                <a:latin typeface="Times New Roman" pitchFamily="18" charset="0"/>
                <a:ea typeface="Microsoft Sans Serif" panose="020B0604020202020204" pitchFamily="34" charset="0"/>
                <a:cs typeface="Times New Roman" pitchFamily="18" charset="0"/>
              </a:rPr>
              <a:t>Figure. </a:t>
            </a:r>
          </a:p>
        </p:txBody>
      </p:sp>
    </p:spTree>
    <p:extLst>
      <p:ext uri="{BB962C8B-B14F-4D97-AF65-F5344CB8AC3E}">
        <p14:creationId xmlns="" xmlns:p14="http://schemas.microsoft.com/office/powerpoint/2010/main" val="9916904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onsider the search tree given below. The letter next | Chegg.com"/>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5323" y="193964"/>
            <a:ext cx="11964790" cy="667789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533195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0944" y="267418"/>
            <a:ext cx="11639387" cy="6659593"/>
          </a:xfrm>
        </p:spPr>
        <p:txBody>
          <a:bodyPr/>
          <a:lstStyle/>
          <a:p>
            <a:pPr marL="0" indent="0" algn="just">
              <a:lnSpc>
                <a:spcPct val="150000"/>
              </a:lnSpc>
              <a:buFont typeface="Wingdings" pitchFamily="2" charset="2"/>
              <a:buChar char="v"/>
            </a:pPr>
            <a:r>
              <a:rPr lang="en-US" sz="2200" dirty="0">
                <a:latin typeface="Times New Roman" pitchFamily="18" charset="0"/>
                <a:ea typeface="Microsoft Sans Serif" panose="020B0604020202020204" pitchFamily="34" charset="0"/>
                <a:cs typeface="Times New Roman" pitchFamily="18" charset="0"/>
              </a:rPr>
              <a:t>Clearly, the search tree constructed by the GRAPH-SEARCH algorithm contains at most one copy of each state, so we can think of it as growing a tree directly on the state-space graph, </a:t>
            </a:r>
            <a:r>
              <a:rPr lang="en-US" sz="2200" dirty="0" smtClean="0">
                <a:latin typeface="Times New Roman" pitchFamily="18" charset="0"/>
                <a:ea typeface="Microsoft Sans Serif" panose="020B0604020202020204" pitchFamily="34" charset="0"/>
                <a:cs typeface="Times New Roman" pitchFamily="18" charset="0"/>
              </a:rPr>
              <a:t>as </a:t>
            </a:r>
            <a:r>
              <a:rPr lang="en-US" sz="2200" dirty="0">
                <a:latin typeface="Times New Roman" pitchFamily="18" charset="0"/>
                <a:ea typeface="Microsoft Sans Serif" panose="020B0604020202020204" pitchFamily="34" charset="0"/>
                <a:cs typeface="Times New Roman" pitchFamily="18" charset="0"/>
              </a:rPr>
              <a:t>shown in Figure </a:t>
            </a:r>
            <a:r>
              <a:rPr lang="en-US" sz="2200" dirty="0" smtClean="0">
                <a:latin typeface="Times New Roman" pitchFamily="18" charset="0"/>
                <a:ea typeface="Microsoft Sans Serif" panose="020B0604020202020204" pitchFamily="34" charset="0"/>
                <a:cs typeface="Times New Roman" pitchFamily="18" charset="0"/>
              </a:rPr>
              <a:t>. </a:t>
            </a:r>
          </a:p>
          <a:p>
            <a:pPr marL="0" indent="0"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The </a:t>
            </a:r>
            <a:r>
              <a:rPr lang="en-US" sz="2200" dirty="0">
                <a:latin typeface="Times New Roman" pitchFamily="18" charset="0"/>
                <a:ea typeface="Microsoft Sans Serif" panose="020B0604020202020204" pitchFamily="34" charset="0"/>
                <a:cs typeface="Times New Roman" pitchFamily="18" charset="0"/>
              </a:rPr>
              <a:t>algorithm has another nice property: the frontier separates the state-space graph into the explored region and the unexplored region, so that every path from the initial state to an unexplored state has to pass through a state in </a:t>
            </a:r>
            <a:r>
              <a:rPr lang="en-US" sz="2200">
                <a:latin typeface="Times New Roman" pitchFamily="18" charset="0"/>
                <a:ea typeface="Microsoft Sans Serif" panose="020B0604020202020204" pitchFamily="34" charset="0"/>
                <a:cs typeface="Times New Roman" pitchFamily="18" charset="0"/>
              </a:rPr>
              <a:t>the </a:t>
            </a:r>
            <a:r>
              <a:rPr lang="en-US" sz="2200" smtClean="0">
                <a:latin typeface="Times New Roman" pitchFamily="18" charset="0"/>
                <a:ea typeface="Microsoft Sans Serif" panose="020B0604020202020204" pitchFamily="34" charset="0"/>
                <a:cs typeface="Times New Roman" pitchFamily="18" charset="0"/>
              </a:rPr>
              <a:t>frontier.</a:t>
            </a:r>
            <a:endParaRPr lang="en-US" sz="2200" dirty="0" smtClean="0">
              <a:latin typeface="Times New Roman" pitchFamily="18" charset="0"/>
              <a:ea typeface="Microsoft Sans Serif" panose="020B0604020202020204" pitchFamily="34" charset="0"/>
              <a:cs typeface="Times New Roman" pitchFamily="18" charset="0"/>
            </a:endParaRPr>
          </a:p>
          <a:p>
            <a:pPr marL="0" indent="0">
              <a:buNone/>
            </a:pPr>
            <a:endParaRPr lang="en-IN" dirty="0"/>
          </a:p>
        </p:txBody>
      </p:sp>
      <p:pic>
        <p:nvPicPr>
          <p:cNvPr id="3074" name="Picture 2" descr="Figure 3.8 from Solving Problems by Searching 3.1 Problem-solving Agents  3.1.1 Well-defined Problems and Solutions Problem-solving Agents 69 |  Semantic Schola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78873" y="3560618"/>
            <a:ext cx="10820498" cy="31507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5165481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2528" y="112143"/>
            <a:ext cx="11887200" cy="6607834"/>
          </a:xfrm>
        </p:spPr>
        <p:txBody>
          <a:bodyPr>
            <a:normAutofit/>
          </a:bodyPr>
          <a:lstStyle/>
          <a:p>
            <a:pPr marL="0" indent="0"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As </a:t>
            </a:r>
            <a:r>
              <a:rPr lang="en-US" sz="2200" dirty="0">
                <a:latin typeface="Times New Roman" pitchFamily="18" charset="0"/>
                <a:ea typeface="Microsoft Sans Serif" panose="020B0604020202020204" pitchFamily="34" charset="0"/>
                <a:cs typeface="Times New Roman" pitchFamily="18" charset="0"/>
              </a:rPr>
              <a:t>every step moves a state from the frontier into the explored region while moving some states from the unexplored region into the frontier, we see that the algorithm is systematically examining the states in the state space, one by one, until it finds a solution</a:t>
            </a:r>
            <a:r>
              <a:rPr lang="en-US" sz="2200" dirty="0" smtClean="0">
                <a:latin typeface="Times New Roman" pitchFamily="18" charset="0"/>
                <a:ea typeface="Microsoft Sans Serif" panose="020B0604020202020204" pitchFamily="34" charset="0"/>
                <a:cs typeface="Times New Roman" pitchFamily="18" charset="0"/>
              </a:rPr>
              <a:t>.</a:t>
            </a:r>
          </a:p>
          <a:p>
            <a:pPr marL="0" indent="0" algn="just">
              <a:lnSpc>
                <a:spcPct val="100000"/>
              </a:lnSpc>
              <a:buNone/>
            </a:pPr>
            <a:endParaRPr lang="en-IN" sz="2200" dirty="0">
              <a:latin typeface="Times New Roman" pitchFamily="18" charset="0"/>
              <a:ea typeface="Microsoft Sans Serif" panose="020B0604020202020204" pitchFamily="34" charset="0"/>
              <a:cs typeface="Times New Roman" pitchFamily="18" charset="0"/>
            </a:endParaRPr>
          </a:p>
        </p:txBody>
      </p:sp>
      <p:pic>
        <p:nvPicPr>
          <p:cNvPr id="4098" name="Picture 2" descr="Solved Consider the unbounded version of the regular 2D grid | Chegg.com"/>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98764" y="1731817"/>
            <a:ext cx="11097491" cy="459970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6097666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2509" y="318655"/>
            <a:ext cx="11568546" cy="6317672"/>
          </a:xfrm>
        </p:spPr>
        <p:txBody>
          <a:bodyPr>
            <a:normAutofit/>
          </a:bodyPr>
          <a:lstStyle/>
          <a:p>
            <a:pPr marL="0" indent="0" algn="just">
              <a:lnSpc>
                <a:spcPct val="100000"/>
              </a:lnSpc>
              <a:buNone/>
            </a:pPr>
            <a:r>
              <a:rPr lang="en-US" sz="2600" dirty="0">
                <a:solidFill>
                  <a:srgbClr val="00B050"/>
                </a:solidFill>
                <a:latin typeface="Times New Roman" pitchFamily="18" charset="0"/>
                <a:ea typeface="Microsoft Sans Serif" panose="020B0604020202020204" pitchFamily="34" charset="0"/>
                <a:cs typeface="Times New Roman" pitchFamily="18" charset="0"/>
              </a:rPr>
              <a:t>Best-First Search </a:t>
            </a:r>
          </a:p>
          <a:p>
            <a:pPr algn="just">
              <a:lnSpc>
                <a:spcPct val="150000"/>
              </a:lnSpc>
              <a:buFont typeface="Wingdings" panose="05000000000000000000" pitchFamily="2" charset="2"/>
              <a:buChar char="v"/>
            </a:pPr>
            <a:r>
              <a:rPr lang="en-US" sz="2200" dirty="0">
                <a:latin typeface="Times New Roman" pitchFamily="18" charset="0"/>
                <a:ea typeface="Microsoft Sans Serif" panose="020B0604020202020204" pitchFamily="34" charset="0"/>
                <a:cs typeface="Times New Roman" pitchFamily="18" charset="0"/>
              </a:rPr>
              <a:t>Best-first search is based on expanding the best partial path from current node to goal node. Here forward motion is from the best open node so far in the partially developed tree. </a:t>
            </a:r>
          </a:p>
          <a:p>
            <a:pPr algn="just">
              <a:lnSpc>
                <a:spcPct val="150000"/>
              </a:lnSpc>
              <a:buFont typeface="Wingdings" panose="05000000000000000000" pitchFamily="2" charset="2"/>
              <a:buChar char="v"/>
            </a:pPr>
            <a:r>
              <a:rPr lang="en-US" sz="2200" dirty="0">
                <a:latin typeface="Times New Roman" pitchFamily="18" charset="0"/>
                <a:ea typeface="Microsoft Sans Serif" panose="020B0604020202020204" pitchFamily="34" charset="0"/>
                <a:cs typeface="Times New Roman" pitchFamily="18" charset="0"/>
              </a:rPr>
              <a:t>Best First Search is an informed search that uses an evaluation function to decide which adjacent is the most promising before it can continue to explore.</a:t>
            </a:r>
          </a:p>
          <a:p>
            <a:pPr algn="just">
              <a:lnSpc>
                <a:spcPct val="150000"/>
              </a:lnSpc>
              <a:buFont typeface="Wingdings" panose="05000000000000000000" pitchFamily="2" charset="2"/>
              <a:buChar char="v"/>
            </a:pPr>
            <a:r>
              <a:rPr lang="en-US" sz="2200" dirty="0">
                <a:latin typeface="Times New Roman" pitchFamily="18" charset="0"/>
                <a:ea typeface="Microsoft Sans Serif" panose="020B0604020202020204" pitchFamily="34" charset="0"/>
                <a:cs typeface="Times New Roman" pitchFamily="18" charset="0"/>
              </a:rPr>
              <a:t>The cost of partial paths is calculated using some heuristic. </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If </a:t>
            </a:r>
            <a:r>
              <a:rPr lang="en-US" sz="2200" dirty="0">
                <a:latin typeface="Times New Roman" pitchFamily="18" charset="0"/>
                <a:ea typeface="Microsoft Sans Serif" panose="020B0604020202020204" pitchFamily="34" charset="0"/>
                <a:cs typeface="Times New Roman" pitchFamily="18" charset="0"/>
              </a:rPr>
              <a:t>the state has been generated earlier and new path is better than the previous one, then change the parent and update the cost.</a:t>
            </a: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It </a:t>
            </a:r>
            <a:r>
              <a:rPr lang="en-US" sz="2200" dirty="0">
                <a:latin typeface="Times New Roman" pitchFamily="18" charset="0"/>
                <a:ea typeface="Microsoft Sans Serif" panose="020B0604020202020204" pitchFamily="34" charset="0"/>
                <a:cs typeface="Times New Roman" pitchFamily="18" charset="0"/>
              </a:rPr>
              <a:t>is not guaranteed to find an optimal solution, but generally it finds some solution faster than solution obtained from any other method. </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The </a:t>
            </a:r>
            <a:r>
              <a:rPr lang="en-US" sz="2200" dirty="0">
                <a:latin typeface="Times New Roman" pitchFamily="18" charset="0"/>
                <a:ea typeface="Microsoft Sans Serif" panose="020B0604020202020204" pitchFamily="34" charset="0"/>
                <a:cs typeface="Times New Roman" pitchFamily="18" charset="0"/>
              </a:rPr>
              <a:t>performance varies directly with the accuracy of the heuristic evaluation function.</a:t>
            </a:r>
            <a:endParaRPr lang="en-IN" sz="2200" dirty="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endParaRPr lang="en-IN" sz="2200" dirty="0"/>
          </a:p>
        </p:txBody>
      </p:sp>
    </p:spTree>
    <p:extLst>
      <p:ext uri="{BB962C8B-B14F-4D97-AF65-F5344CB8AC3E}">
        <p14:creationId xmlns="" xmlns:p14="http://schemas.microsoft.com/office/powerpoint/2010/main" val="32598596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2">
            <a:extLst>
              <a:ext uri="{28A0092B-C50C-407E-A947-70E740481C1C}">
                <a14:useLocalDpi xmlns="" xmlns:a14="http://schemas.microsoft.com/office/drawing/2010/main" val="0"/>
              </a:ext>
            </a:extLst>
          </a:blip>
          <a:srcRect l="4432" r="8750" b="14004"/>
          <a:stretch/>
        </p:blipFill>
        <p:spPr>
          <a:xfrm>
            <a:off x="0" y="0"/>
            <a:ext cx="12192000" cy="6957738"/>
          </a:xfrm>
        </p:spPr>
      </p:pic>
    </p:spTree>
    <p:extLst>
      <p:ext uri="{BB962C8B-B14F-4D97-AF65-F5344CB8AC3E}">
        <p14:creationId xmlns="" xmlns:p14="http://schemas.microsoft.com/office/powerpoint/2010/main" val="11623711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4072" y="235527"/>
            <a:ext cx="11623963" cy="5915892"/>
          </a:xfrm>
        </p:spPr>
        <p:txBody>
          <a:bodyPr>
            <a:normAutofit lnSpcReduction="10000"/>
          </a:bodyPr>
          <a:lstStyle/>
          <a:p>
            <a:pPr marL="0" indent="0" algn="just">
              <a:lnSpc>
                <a:spcPct val="150000"/>
              </a:lnSpc>
              <a:buNone/>
            </a:pPr>
            <a:r>
              <a:rPr lang="en-US" sz="2400" dirty="0">
                <a:solidFill>
                  <a:srgbClr val="00B050"/>
                </a:solidFill>
                <a:latin typeface="Times New Roman" pitchFamily="18" charset="0"/>
                <a:ea typeface="Microsoft Sans Serif" panose="020B0604020202020204" pitchFamily="34" charset="0"/>
                <a:cs typeface="Times New Roman" pitchFamily="18" charset="0"/>
              </a:rPr>
              <a:t>Infrastructure for search algorithms </a:t>
            </a:r>
            <a:endParaRPr lang="en-US" sz="2400" dirty="0" smtClean="0">
              <a:solidFill>
                <a:srgbClr val="00B050"/>
              </a:solidFill>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Search </a:t>
            </a:r>
            <a:r>
              <a:rPr lang="en-US" sz="2200" dirty="0">
                <a:latin typeface="Times New Roman" pitchFamily="18" charset="0"/>
                <a:ea typeface="Microsoft Sans Serif" panose="020B0604020202020204" pitchFamily="34" charset="0"/>
                <a:cs typeface="Times New Roman" pitchFamily="18" charset="0"/>
              </a:rPr>
              <a:t>algorithms require a data structure to keep track of the search tree that is being </a:t>
            </a:r>
            <a:r>
              <a:rPr lang="en-US" sz="2200" dirty="0" smtClean="0">
                <a:latin typeface="Times New Roman" pitchFamily="18" charset="0"/>
                <a:ea typeface="Microsoft Sans Serif" panose="020B0604020202020204" pitchFamily="34" charset="0"/>
                <a:cs typeface="Times New Roman" pitchFamily="18" charset="0"/>
              </a:rPr>
              <a:t>constructed</a:t>
            </a:r>
            <a:r>
              <a:rPr lang="en-US" sz="2200" dirty="0">
                <a:latin typeface="Times New Roman" pitchFamily="18" charset="0"/>
                <a:ea typeface="Microsoft Sans Serif" panose="020B0604020202020204" pitchFamily="34" charset="0"/>
                <a:cs typeface="Times New Roman" pitchFamily="18" charset="0"/>
              </a:rPr>
              <a:t>.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None/>
            </a:pPr>
            <a:r>
              <a:rPr lang="en-US" sz="2200" dirty="0" smtClean="0">
                <a:latin typeface="Times New Roman" pitchFamily="18" charset="0"/>
                <a:ea typeface="Microsoft Sans Serif" panose="020B0604020202020204" pitchFamily="34" charset="0"/>
                <a:cs typeface="Times New Roman" pitchFamily="18" charset="0"/>
              </a:rPr>
              <a:t>For </a:t>
            </a:r>
            <a:r>
              <a:rPr lang="en-US" sz="2200" dirty="0">
                <a:latin typeface="Times New Roman" pitchFamily="18" charset="0"/>
                <a:ea typeface="Microsoft Sans Serif" panose="020B0604020202020204" pitchFamily="34" charset="0"/>
                <a:cs typeface="Times New Roman" pitchFamily="18" charset="0"/>
              </a:rPr>
              <a:t>each node n of the tree, we have a structure that contains four components: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Ø"/>
            </a:pPr>
            <a:r>
              <a:rPr lang="en-US" sz="2200" dirty="0" err="1" smtClean="0">
                <a:latin typeface="Times New Roman" pitchFamily="18" charset="0"/>
                <a:ea typeface="Microsoft Sans Serif" panose="020B0604020202020204" pitchFamily="34" charset="0"/>
                <a:cs typeface="Times New Roman" pitchFamily="18" charset="0"/>
              </a:rPr>
              <a:t>n.STATE</a:t>
            </a:r>
            <a:r>
              <a:rPr lang="en-US" sz="2200" dirty="0">
                <a:latin typeface="Times New Roman" pitchFamily="18" charset="0"/>
                <a:ea typeface="Microsoft Sans Serif" panose="020B0604020202020204" pitchFamily="34" charset="0"/>
                <a:cs typeface="Times New Roman" pitchFamily="18" charset="0"/>
              </a:rPr>
              <a:t>: the state in the state space to which the node corresponds;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Ø"/>
            </a:pPr>
            <a:r>
              <a:rPr lang="en-US" sz="2200" dirty="0" smtClean="0">
                <a:latin typeface="Times New Roman" pitchFamily="18" charset="0"/>
                <a:ea typeface="Microsoft Sans Serif" panose="020B0604020202020204" pitchFamily="34" charset="0"/>
                <a:cs typeface="Times New Roman" pitchFamily="18" charset="0"/>
              </a:rPr>
              <a:t> </a:t>
            </a:r>
            <a:r>
              <a:rPr lang="en-US" sz="2200" dirty="0">
                <a:latin typeface="Times New Roman" pitchFamily="18" charset="0"/>
                <a:ea typeface="Microsoft Sans Serif" panose="020B0604020202020204" pitchFamily="34" charset="0"/>
                <a:cs typeface="Times New Roman" pitchFamily="18" charset="0"/>
              </a:rPr>
              <a:t>n.PARENT: the node in the search tree that generated this node;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Ø"/>
            </a:pPr>
            <a:r>
              <a:rPr lang="en-US" sz="2200" dirty="0" smtClean="0">
                <a:latin typeface="Times New Roman" pitchFamily="18" charset="0"/>
                <a:ea typeface="Microsoft Sans Serif" panose="020B0604020202020204" pitchFamily="34" charset="0"/>
                <a:cs typeface="Times New Roman" pitchFamily="18" charset="0"/>
              </a:rPr>
              <a:t> </a:t>
            </a:r>
            <a:r>
              <a:rPr lang="en-US" sz="2200" dirty="0">
                <a:latin typeface="Times New Roman" pitchFamily="18" charset="0"/>
                <a:ea typeface="Microsoft Sans Serif" panose="020B0604020202020204" pitchFamily="34" charset="0"/>
                <a:cs typeface="Times New Roman" pitchFamily="18" charset="0"/>
              </a:rPr>
              <a:t>n.ACTION: the action that was applied to the parent to generate the node;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Ø"/>
            </a:pPr>
            <a:r>
              <a:rPr lang="en-US" sz="2200" dirty="0" smtClean="0">
                <a:latin typeface="Times New Roman" pitchFamily="18" charset="0"/>
                <a:ea typeface="Microsoft Sans Serif" panose="020B0604020202020204" pitchFamily="34" charset="0"/>
                <a:cs typeface="Times New Roman" pitchFamily="18" charset="0"/>
              </a:rPr>
              <a:t> </a:t>
            </a:r>
            <a:r>
              <a:rPr lang="en-US" sz="2200" dirty="0">
                <a:latin typeface="Times New Roman" pitchFamily="18" charset="0"/>
                <a:ea typeface="Microsoft Sans Serif" panose="020B0604020202020204" pitchFamily="34" charset="0"/>
                <a:cs typeface="Times New Roman" pitchFamily="18" charset="0"/>
              </a:rPr>
              <a:t>n.PATH-COST: the cost, traditionally denoted by g(n), of the path from the initial state to the node, as indicated by the parent </a:t>
            </a:r>
            <a:r>
              <a:rPr lang="en-US" sz="2200" dirty="0" smtClean="0">
                <a:latin typeface="Times New Roman" pitchFamily="18" charset="0"/>
                <a:ea typeface="Microsoft Sans Serif" panose="020B0604020202020204" pitchFamily="34" charset="0"/>
                <a:cs typeface="Times New Roman" pitchFamily="18" charset="0"/>
              </a:rPr>
              <a:t>pointers</a:t>
            </a:r>
          </a:p>
          <a:p>
            <a:pPr marL="0" indent="0"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Given </a:t>
            </a:r>
            <a:r>
              <a:rPr lang="en-US" sz="2200" dirty="0">
                <a:latin typeface="Times New Roman" pitchFamily="18" charset="0"/>
                <a:ea typeface="Microsoft Sans Serif" panose="020B0604020202020204" pitchFamily="34" charset="0"/>
                <a:cs typeface="Times New Roman" pitchFamily="18" charset="0"/>
              </a:rPr>
              <a:t>the components for a parent node, it is easy to see how to compute the necessary components for a child node. </a:t>
            </a:r>
            <a:endParaRPr lang="en-US" sz="2200" dirty="0" smtClean="0">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 xmlns:p14="http://schemas.microsoft.com/office/powerpoint/2010/main" val="38268204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7829" y="444137"/>
            <a:ext cx="11025051" cy="6244046"/>
          </a:xfrm>
        </p:spPr>
        <p:txBody>
          <a:bodyPr>
            <a:normAutofit fontScale="92500" lnSpcReduction="10000"/>
          </a:bodyPr>
          <a:lstStyle/>
          <a:p>
            <a:pPr marL="0" indent="0" algn="just">
              <a:lnSpc>
                <a:spcPct val="100000"/>
              </a:lnSpc>
              <a:buFont typeface="Wingdings" pitchFamily="2" charset="2"/>
              <a:buChar char="v"/>
            </a:pPr>
            <a:r>
              <a:rPr lang="en-US" sz="2400" dirty="0" smtClean="0">
                <a:latin typeface="Times New Roman" pitchFamily="18" charset="0"/>
                <a:ea typeface="Microsoft Sans Serif" panose="020B0604020202020204" pitchFamily="34" charset="0"/>
                <a:cs typeface="Times New Roman" pitchFamily="18" charset="0"/>
              </a:rPr>
              <a:t>The function CHILD-NODE takes a parent node and an action and returns the resulting child node:</a:t>
            </a:r>
          </a:p>
          <a:p>
            <a:pPr marL="457200" lvl="1" indent="0" algn="just">
              <a:lnSpc>
                <a:spcPct val="100000"/>
              </a:lnSpc>
              <a:buNone/>
            </a:pPr>
            <a:r>
              <a:rPr lang="en-US" sz="2000" i="1" dirty="0" smtClean="0">
                <a:solidFill>
                  <a:srgbClr val="FFC000"/>
                </a:solidFill>
              </a:rPr>
              <a:t>function CHILD-NODE(problem, parent, action) returns a node </a:t>
            </a:r>
          </a:p>
          <a:p>
            <a:pPr marL="457200" lvl="1" indent="0" algn="just">
              <a:lnSpc>
                <a:spcPct val="100000"/>
              </a:lnSpc>
              <a:buNone/>
            </a:pPr>
            <a:r>
              <a:rPr lang="en-US" sz="2000" i="1" dirty="0" smtClean="0">
                <a:solidFill>
                  <a:srgbClr val="FFC000"/>
                </a:solidFill>
              </a:rPr>
              <a:t>return a node with </a:t>
            </a:r>
          </a:p>
          <a:p>
            <a:pPr marL="457200" lvl="1" indent="0" algn="just">
              <a:lnSpc>
                <a:spcPct val="100000"/>
              </a:lnSpc>
              <a:buNone/>
            </a:pPr>
            <a:r>
              <a:rPr lang="en-US" sz="2000" i="1" dirty="0" smtClean="0">
                <a:solidFill>
                  <a:srgbClr val="FFC000"/>
                </a:solidFill>
              </a:rPr>
              <a:t>STATE = problem. RESULT(parent . STATE, action), </a:t>
            </a:r>
          </a:p>
          <a:p>
            <a:pPr marL="457200" lvl="1" indent="0" algn="just">
              <a:lnSpc>
                <a:spcPct val="100000"/>
              </a:lnSpc>
              <a:buNone/>
            </a:pPr>
            <a:r>
              <a:rPr lang="en-US" sz="2000" i="1" dirty="0" smtClean="0">
                <a:solidFill>
                  <a:srgbClr val="FFC000"/>
                </a:solidFill>
              </a:rPr>
              <a:t>PARENT = parent,</a:t>
            </a:r>
          </a:p>
          <a:p>
            <a:pPr marL="457200" lvl="1" indent="0" algn="just">
              <a:lnSpc>
                <a:spcPct val="100000"/>
              </a:lnSpc>
              <a:buNone/>
            </a:pPr>
            <a:r>
              <a:rPr lang="en-US" sz="2000" i="1" dirty="0" smtClean="0">
                <a:solidFill>
                  <a:srgbClr val="FFC000"/>
                </a:solidFill>
              </a:rPr>
              <a:t> ACTION = action, </a:t>
            </a:r>
          </a:p>
          <a:p>
            <a:pPr marL="457200" lvl="1" indent="0" algn="just">
              <a:lnSpc>
                <a:spcPct val="100000"/>
              </a:lnSpc>
              <a:buNone/>
            </a:pPr>
            <a:r>
              <a:rPr lang="en-US" sz="2000" i="1" dirty="0" smtClean="0">
                <a:solidFill>
                  <a:srgbClr val="FFC000"/>
                </a:solidFill>
              </a:rPr>
              <a:t>PATH-COST = parent. PATH-COST + problem. STEP-COST(parent . STATE, action</a:t>
            </a:r>
            <a:r>
              <a:rPr lang="en-US" sz="2000" dirty="0" smtClean="0">
                <a:solidFill>
                  <a:srgbClr val="FFC000"/>
                </a:solidFill>
              </a:rPr>
              <a:t>)</a:t>
            </a:r>
            <a:endParaRPr lang="en-US" sz="1800" dirty="0" smtClean="0">
              <a:solidFill>
                <a:srgbClr val="FFC000"/>
              </a:solidFill>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Now </a:t>
            </a:r>
            <a:r>
              <a:rPr lang="en-US" sz="2200" dirty="0">
                <a:latin typeface="Times New Roman" pitchFamily="18" charset="0"/>
                <a:ea typeface="Microsoft Sans Serif" panose="020B0604020202020204" pitchFamily="34" charset="0"/>
                <a:cs typeface="Times New Roman" pitchFamily="18" charset="0"/>
              </a:rPr>
              <a:t>that we have nodes, we need somewhere to put them. </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The </a:t>
            </a:r>
            <a:r>
              <a:rPr lang="en-US" sz="2200" dirty="0">
                <a:latin typeface="Times New Roman" pitchFamily="18" charset="0"/>
                <a:ea typeface="Microsoft Sans Serif" panose="020B0604020202020204" pitchFamily="34" charset="0"/>
                <a:cs typeface="Times New Roman" pitchFamily="18" charset="0"/>
              </a:rPr>
              <a:t>frontier needs to be stored in such a way that the search algorithm can easily choose the next node to expand </a:t>
            </a:r>
            <a:r>
              <a:rPr lang="en-US" sz="2200" dirty="0" smtClean="0">
                <a:latin typeface="Times New Roman" pitchFamily="18" charset="0"/>
                <a:ea typeface="Microsoft Sans Serif" panose="020B0604020202020204" pitchFamily="34" charset="0"/>
                <a:cs typeface="Times New Roman" pitchFamily="18" charset="0"/>
              </a:rPr>
              <a:t>according </a:t>
            </a:r>
            <a:r>
              <a:rPr lang="en-US" sz="2200" dirty="0">
                <a:latin typeface="Times New Roman" pitchFamily="18" charset="0"/>
                <a:ea typeface="Microsoft Sans Serif" panose="020B0604020202020204" pitchFamily="34" charset="0"/>
                <a:cs typeface="Times New Roman" pitchFamily="18" charset="0"/>
              </a:rPr>
              <a:t>to its preferred strategy. </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The </a:t>
            </a:r>
            <a:r>
              <a:rPr lang="en-US" sz="2200" dirty="0">
                <a:latin typeface="Times New Roman" pitchFamily="18" charset="0"/>
                <a:ea typeface="Microsoft Sans Serif" panose="020B0604020202020204" pitchFamily="34" charset="0"/>
                <a:cs typeface="Times New Roman" pitchFamily="18" charset="0"/>
              </a:rPr>
              <a:t>appropriate data structure for this is a queue. The operations on a queue are as follows: </a:t>
            </a:r>
            <a:endParaRPr lang="en-US" sz="2200" dirty="0" smtClean="0">
              <a:latin typeface="Times New Roman" pitchFamily="18" charset="0"/>
              <a:ea typeface="Microsoft Sans Serif" panose="020B0604020202020204" pitchFamily="34" charset="0"/>
              <a:cs typeface="Times New Roman" pitchFamily="18" charset="0"/>
            </a:endParaRPr>
          </a:p>
          <a:p>
            <a:pPr lvl="1" algn="just">
              <a:lnSpc>
                <a:spcPct val="150000"/>
              </a:lnSpc>
              <a:buFont typeface="Wingdings" panose="05000000000000000000" pitchFamily="2" charset="2"/>
              <a:buChar char="Ø"/>
            </a:pPr>
            <a:r>
              <a:rPr lang="en-US" sz="2000" dirty="0" smtClean="0">
                <a:latin typeface="Times New Roman" pitchFamily="18" charset="0"/>
                <a:ea typeface="Microsoft Sans Serif" panose="020B0604020202020204" pitchFamily="34" charset="0"/>
                <a:cs typeface="Times New Roman" pitchFamily="18" charset="0"/>
              </a:rPr>
              <a:t>EMPTY</a:t>
            </a:r>
            <a:r>
              <a:rPr lang="en-US" sz="2000" dirty="0">
                <a:latin typeface="Times New Roman" pitchFamily="18" charset="0"/>
                <a:ea typeface="Microsoft Sans Serif" panose="020B0604020202020204" pitchFamily="34" charset="0"/>
                <a:cs typeface="Times New Roman" pitchFamily="18" charset="0"/>
              </a:rPr>
              <a:t>?(queue) returns true only if there are no more elements in the queue. </a:t>
            </a:r>
            <a:endParaRPr lang="en-US" sz="2000" dirty="0" smtClean="0">
              <a:latin typeface="Times New Roman" pitchFamily="18" charset="0"/>
              <a:ea typeface="Microsoft Sans Serif" panose="020B0604020202020204" pitchFamily="34" charset="0"/>
              <a:cs typeface="Times New Roman" pitchFamily="18" charset="0"/>
            </a:endParaRPr>
          </a:p>
          <a:p>
            <a:pPr lvl="1" algn="just">
              <a:lnSpc>
                <a:spcPct val="150000"/>
              </a:lnSpc>
              <a:buFont typeface="Wingdings" panose="05000000000000000000" pitchFamily="2" charset="2"/>
              <a:buChar char="Ø"/>
            </a:pPr>
            <a:r>
              <a:rPr lang="en-US" sz="2000" dirty="0" smtClean="0">
                <a:latin typeface="Times New Roman" pitchFamily="18" charset="0"/>
                <a:ea typeface="Microsoft Sans Serif" panose="020B0604020202020204" pitchFamily="34" charset="0"/>
                <a:cs typeface="Times New Roman" pitchFamily="18" charset="0"/>
              </a:rPr>
              <a:t>POP(queue</a:t>
            </a:r>
            <a:r>
              <a:rPr lang="en-US" sz="2000" dirty="0">
                <a:latin typeface="Times New Roman" pitchFamily="18" charset="0"/>
                <a:ea typeface="Microsoft Sans Serif" panose="020B0604020202020204" pitchFamily="34" charset="0"/>
                <a:cs typeface="Times New Roman" pitchFamily="18" charset="0"/>
              </a:rPr>
              <a:t>) removes the first element of the queue and returns it. </a:t>
            </a:r>
            <a:endParaRPr lang="en-US" sz="2000" dirty="0" smtClean="0">
              <a:latin typeface="Times New Roman" pitchFamily="18" charset="0"/>
              <a:ea typeface="Microsoft Sans Serif" panose="020B0604020202020204" pitchFamily="34" charset="0"/>
              <a:cs typeface="Times New Roman" pitchFamily="18" charset="0"/>
            </a:endParaRPr>
          </a:p>
          <a:p>
            <a:pPr lvl="1" algn="just">
              <a:lnSpc>
                <a:spcPct val="150000"/>
              </a:lnSpc>
              <a:buFont typeface="Wingdings" panose="05000000000000000000" pitchFamily="2" charset="2"/>
              <a:buChar char="Ø"/>
            </a:pPr>
            <a:r>
              <a:rPr lang="en-US" sz="2000" dirty="0" smtClean="0">
                <a:latin typeface="Times New Roman" pitchFamily="18" charset="0"/>
                <a:ea typeface="Microsoft Sans Serif" panose="020B0604020202020204" pitchFamily="34" charset="0"/>
                <a:cs typeface="Times New Roman" pitchFamily="18" charset="0"/>
              </a:rPr>
              <a:t>INSERT(element</a:t>
            </a:r>
            <a:r>
              <a:rPr lang="en-US" sz="1800" dirty="0">
                <a:latin typeface="Times New Roman" pitchFamily="18" charset="0"/>
                <a:ea typeface="Microsoft Sans Serif" panose="020B0604020202020204" pitchFamily="34" charset="0"/>
                <a:cs typeface="Times New Roman" pitchFamily="18" charset="0"/>
              </a:rPr>
              <a:t>, queue) inserts an element and returns the resulting queue</a:t>
            </a:r>
            <a:endParaRPr lang="en-IN" sz="1800" dirty="0">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 xmlns:p14="http://schemas.microsoft.com/office/powerpoint/2010/main" val="7629431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4073" y="332509"/>
            <a:ext cx="11208327" cy="6396096"/>
          </a:xfrm>
        </p:spPr>
        <p:txBody>
          <a:bodyPr>
            <a:normAutofit/>
          </a:bodyPr>
          <a:lstStyle/>
          <a:p>
            <a:pPr marL="0" indent="0" algn="just">
              <a:lnSpc>
                <a:spcPct val="150000"/>
              </a:lnSpc>
              <a:buNone/>
            </a:pPr>
            <a:r>
              <a:rPr lang="en-IN" sz="2400" dirty="0">
                <a:solidFill>
                  <a:srgbClr val="00B050"/>
                </a:solidFill>
                <a:latin typeface="Times New Roman" pitchFamily="18" charset="0"/>
                <a:ea typeface="Microsoft Sans Serif" panose="020B0604020202020204" pitchFamily="34" charset="0"/>
                <a:cs typeface="Times New Roman" pitchFamily="18" charset="0"/>
              </a:rPr>
              <a:t>Measuring problem-solving </a:t>
            </a:r>
            <a:r>
              <a:rPr lang="en-IN" sz="2400" dirty="0" smtClean="0">
                <a:solidFill>
                  <a:srgbClr val="00B050"/>
                </a:solidFill>
                <a:latin typeface="Times New Roman" pitchFamily="18" charset="0"/>
                <a:ea typeface="Microsoft Sans Serif" panose="020B0604020202020204" pitchFamily="34" charset="0"/>
                <a:cs typeface="Times New Roman" pitchFamily="18" charset="0"/>
              </a:rPr>
              <a:t>performance</a:t>
            </a:r>
          </a:p>
          <a:p>
            <a:pPr algn="just">
              <a:lnSpc>
                <a:spcPct val="150000"/>
              </a:lnSpc>
              <a:buFont typeface="Wingdings" panose="05000000000000000000" pitchFamily="2" charset="2"/>
              <a:buChar char="v"/>
            </a:pPr>
            <a:r>
              <a:rPr lang="en-US" sz="2200" dirty="0">
                <a:latin typeface="Times New Roman" pitchFamily="18" charset="0"/>
                <a:ea typeface="Microsoft Sans Serif" panose="020B0604020202020204" pitchFamily="34" charset="0"/>
                <a:cs typeface="Times New Roman" pitchFamily="18" charset="0"/>
              </a:rPr>
              <a:t>Following are the four essential properties of search algorithms to compare the efficiency of these algorithms:</a:t>
            </a:r>
          </a:p>
          <a:p>
            <a:pPr lvl="2" algn="just">
              <a:lnSpc>
                <a:spcPct val="150000"/>
              </a:lnSpc>
              <a:buFont typeface="Wingdings" panose="05000000000000000000" pitchFamily="2" charset="2"/>
              <a:buChar char="ü"/>
            </a:pPr>
            <a:r>
              <a:rPr lang="en-US" b="1" dirty="0">
                <a:latin typeface="Times New Roman" pitchFamily="18" charset="0"/>
                <a:ea typeface="Microsoft Sans Serif" panose="020B0604020202020204" pitchFamily="34" charset="0"/>
                <a:cs typeface="Times New Roman" pitchFamily="18" charset="0"/>
              </a:rPr>
              <a:t>Completeness:</a:t>
            </a:r>
            <a:r>
              <a:rPr lang="en-US" dirty="0">
                <a:latin typeface="Times New Roman" pitchFamily="18" charset="0"/>
                <a:ea typeface="Microsoft Sans Serif" panose="020B0604020202020204" pitchFamily="34" charset="0"/>
                <a:cs typeface="Times New Roman" pitchFamily="18" charset="0"/>
              </a:rPr>
              <a:t> A search algorithm is said to be complete if it guarantees to return a solution if at least any solution exists for any random input</a:t>
            </a:r>
            <a:r>
              <a:rPr lang="en-US" dirty="0" smtClean="0">
                <a:latin typeface="Times New Roman" pitchFamily="18" charset="0"/>
                <a:ea typeface="Microsoft Sans Serif" panose="020B0604020202020204" pitchFamily="34" charset="0"/>
                <a:cs typeface="Times New Roman" pitchFamily="18" charset="0"/>
              </a:rPr>
              <a:t>.</a:t>
            </a:r>
          </a:p>
          <a:p>
            <a:pPr lvl="2" algn="just">
              <a:lnSpc>
                <a:spcPct val="150000"/>
              </a:lnSpc>
              <a:buFont typeface="Wingdings" panose="05000000000000000000" pitchFamily="2" charset="2"/>
              <a:buChar char="ü"/>
            </a:pPr>
            <a:r>
              <a:rPr lang="en-US" b="1" dirty="0">
                <a:latin typeface="Times New Roman" pitchFamily="18" charset="0"/>
                <a:ea typeface="Microsoft Sans Serif" panose="020B0604020202020204" pitchFamily="34" charset="0"/>
                <a:cs typeface="Times New Roman" pitchFamily="18" charset="0"/>
              </a:rPr>
              <a:t>Optimality:</a:t>
            </a:r>
            <a:r>
              <a:rPr lang="en-US" dirty="0">
                <a:latin typeface="Times New Roman" pitchFamily="18" charset="0"/>
                <a:ea typeface="Microsoft Sans Serif" panose="020B0604020202020204" pitchFamily="34" charset="0"/>
                <a:cs typeface="Times New Roman" pitchFamily="18" charset="0"/>
              </a:rPr>
              <a:t> If a solution found for an algorithm is guaranteed to be the best solution (lowest path cost) among all other solutions, then such a solution for is said to be an optimal solution.</a:t>
            </a:r>
          </a:p>
          <a:p>
            <a:pPr lvl="2" algn="just">
              <a:lnSpc>
                <a:spcPct val="150000"/>
              </a:lnSpc>
              <a:buFont typeface="Wingdings" panose="05000000000000000000" pitchFamily="2" charset="2"/>
              <a:buChar char="ü"/>
            </a:pPr>
            <a:r>
              <a:rPr lang="en-US" b="1" dirty="0">
                <a:latin typeface="Times New Roman" pitchFamily="18" charset="0"/>
                <a:ea typeface="Microsoft Sans Serif" panose="020B0604020202020204" pitchFamily="34" charset="0"/>
                <a:cs typeface="Times New Roman" pitchFamily="18" charset="0"/>
              </a:rPr>
              <a:t>Time Complexity:</a:t>
            </a:r>
            <a:r>
              <a:rPr lang="en-US" dirty="0">
                <a:latin typeface="Times New Roman" pitchFamily="18" charset="0"/>
                <a:ea typeface="Microsoft Sans Serif" panose="020B0604020202020204" pitchFamily="34" charset="0"/>
                <a:cs typeface="Times New Roman" pitchFamily="18" charset="0"/>
              </a:rPr>
              <a:t> Time complexity is a measure of time for an algorithm to complete its task.</a:t>
            </a:r>
          </a:p>
          <a:p>
            <a:pPr lvl="2" algn="just">
              <a:lnSpc>
                <a:spcPct val="150000"/>
              </a:lnSpc>
              <a:buFont typeface="Wingdings" panose="05000000000000000000" pitchFamily="2" charset="2"/>
              <a:buChar char="ü"/>
            </a:pPr>
            <a:r>
              <a:rPr lang="en-US" b="1" dirty="0">
                <a:latin typeface="Times New Roman" pitchFamily="18" charset="0"/>
                <a:ea typeface="Microsoft Sans Serif" panose="020B0604020202020204" pitchFamily="34" charset="0"/>
                <a:cs typeface="Times New Roman" pitchFamily="18" charset="0"/>
              </a:rPr>
              <a:t>Space Complexity:</a:t>
            </a:r>
            <a:r>
              <a:rPr lang="en-US" dirty="0">
                <a:latin typeface="Times New Roman" pitchFamily="18" charset="0"/>
                <a:ea typeface="Microsoft Sans Serif" panose="020B0604020202020204" pitchFamily="34" charset="0"/>
                <a:cs typeface="Times New Roman" pitchFamily="18" charset="0"/>
              </a:rPr>
              <a:t> It is the maximum storage space required at any point during the search, as the complexity of the problem.</a:t>
            </a:r>
          </a:p>
          <a:p>
            <a:pPr marL="0" indent="0" algn="just">
              <a:lnSpc>
                <a:spcPct val="150000"/>
              </a:lnSpc>
              <a:buNone/>
            </a:pPr>
            <a:endParaRPr lang="en-US" sz="2200" dirty="0">
              <a:latin typeface="Times New Roman" pitchFamily="18" charset="0"/>
              <a:ea typeface="Microsoft Sans Serif" panose="020B0604020202020204" pitchFamily="34" charset="0"/>
              <a:cs typeface="Times New Roman" pitchFamily="18" charset="0"/>
            </a:endParaRPr>
          </a:p>
          <a:p>
            <a:pPr marL="0" indent="0" algn="just">
              <a:lnSpc>
                <a:spcPct val="150000"/>
              </a:lnSpc>
              <a:buNone/>
            </a:pPr>
            <a:endParaRPr lang="en-IN" sz="2200" dirty="0">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 xmlns:p14="http://schemas.microsoft.com/office/powerpoint/2010/main" val="21264931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40" y="222069"/>
            <a:ext cx="11038114" cy="6548184"/>
          </a:xfrm>
        </p:spPr>
        <p:txBody>
          <a:bodyPr>
            <a:normAutofit fontScale="92500" lnSpcReduction="20000"/>
          </a:bodyPr>
          <a:lstStyle/>
          <a:p>
            <a:pPr marL="0" indent="0" algn="just" fontAlgn="base">
              <a:lnSpc>
                <a:spcPct val="100000"/>
              </a:lnSpc>
              <a:buNone/>
            </a:pPr>
            <a:r>
              <a:rPr lang="en-US" sz="2400" dirty="0">
                <a:solidFill>
                  <a:srgbClr val="00B050"/>
                </a:solidFill>
                <a:latin typeface="Times New Roman" pitchFamily="18" charset="0"/>
                <a:ea typeface="Microsoft Sans Serif" panose="020B0604020202020204" pitchFamily="34" charset="0"/>
                <a:cs typeface="Times New Roman" pitchFamily="18" charset="0"/>
              </a:rPr>
              <a:t>Steps performed by Problem-solving agent</a:t>
            </a:r>
          </a:p>
          <a:p>
            <a:pPr algn="just" fontAlgn="base">
              <a:lnSpc>
                <a:spcPct val="160000"/>
              </a:lnSpc>
              <a:buFont typeface="Wingdings" panose="05000000000000000000" pitchFamily="2" charset="2"/>
              <a:buChar char="v"/>
            </a:pPr>
            <a:r>
              <a:rPr lang="en-US" sz="2100" b="1" dirty="0">
                <a:latin typeface="Times New Roman" pitchFamily="18" charset="0"/>
                <a:ea typeface="Microsoft Sans Serif" panose="020B0604020202020204" pitchFamily="34" charset="0"/>
                <a:cs typeface="Times New Roman" pitchFamily="18" charset="0"/>
              </a:rPr>
              <a:t>Goal Formulation:</a:t>
            </a:r>
            <a:r>
              <a:rPr lang="en-US" sz="2100" dirty="0">
                <a:latin typeface="Times New Roman" pitchFamily="18" charset="0"/>
                <a:ea typeface="Microsoft Sans Serif" panose="020B0604020202020204" pitchFamily="34" charset="0"/>
                <a:cs typeface="Times New Roman" pitchFamily="18" charset="0"/>
              </a:rPr>
              <a:t> It is the first and simplest step in problem-solving. It organizes the steps/sequence required to formulate one goal out of multiple goals as well as actions to achieve that goal. Goal formulation is based on the current situation and the agent’s performance </a:t>
            </a:r>
            <a:r>
              <a:rPr lang="en-US" sz="2100" dirty="0" smtClean="0">
                <a:latin typeface="Times New Roman" pitchFamily="18" charset="0"/>
                <a:ea typeface="Microsoft Sans Serif" panose="020B0604020202020204" pitchFamily="34" charset="0"/>
                <a:cs typeface="Times New Roman" pitchFamily="18" charset="0"/>
              </a:rPr>
              <a:t>measure.</a:t>
            </a:r>
            <a:endParaRPr lang="en-US" sz="2100" dirty="0">
              <a:latin typeface="Times New Roman" pitchFamily="18" charset="0"/>
              <a:ea typeface="Microsoft Sans Serif" panose="020B0604020202020204" pitchFamily="34" charset="0"/>
              <a:cs typeface="Times New Roman" pitchFamily="18" charset="0"/>
            </a:endParaRPr>
          </a:p>
          <a:p>
            <a:pPr algn="just" fontAlgn="base">
              <a:lnSpc>
                <a:spcPct val="160000"/>
              </a:lnSpc>
              <a:buFont typeface="Wingdings" panose="05000000000000000000" pitchFamily="2" charset="2"/>
              <a:buChar char="v"/>
            </a:pPr>
            <a:r>
              <a:rPr lang="en-US" sz="2100" b="1" dirty="0">
                <a:latin typeface="Times New Roman" pitchFamily="18" charset="0"/>
                <a:ea typeface="Microsoft Sans Serif" panose="020B0604020202020204" pitchFamily="34" charset="0"/>
                <a:cs typeface="Times New Roman" pitchFamily="18" charset="0"/>
              </a:rPr>
              <a:t>Problem Formulation:</a:t>
            </a:r>
            <a:r>
              <a:rPr lang="en-US" sz="2100" dirty="0">
                <a:latin typeface="Times New Roman" pitchFamily="18" charset="0"/>
                <a:ea typeface="Microsoft Sans Serif" panose="020B0604020202020204" pitchFamily="34" charset="0"/>
                <a:cs typeface="Times New Roman" pitchFamily="18" charset="0"/>
              </a:rPr>
              <a:t> It is the most important step of problem-solving which decides what actions should be taken to achieve the formulated goal. </a:t>
            </a:r>
            <a:endParaRPr lang="en-US" sz="2100" dirty="0" smtClean="0">
              <a:latin typeface="Times New Roman" pitchFamily="18" charset="0"/>
              <a:ea typeface="Microsoft Sans Serif" panose="020B0604020202020204" pitchFamily="34" charset="0"/>
              <a:cs typeface="Times New Roman" pitchFamily="18" charset="0"/>
            </a:endParaRPr>
          </a:p>
          <a:p>
            <a:pPr algn="just" fontAlgn="base">
              <a:lnSpc>
                <a:spcPct val="160000"/>
              </a:lnSpc>
              <a:buFont typeface="Wingdings" panose="05000000000000000000" pitchFamily="2" charset="2"/>
              <a:buChar char="v"/>
            </a:pPr>
            <a:r>
              <a:rPr lang="en-US" sz="2100" dirty="0" smtClean="0">
                <a:latin typeface="Times New Roman" pitchFamily="18" charset="0"/>
                <a:ea typeface="Microsoft Sans Serif" panose="020B0604020202020204" pitchFamily="34" charset="0"/>
                <a:cs typeface="Times New Roman" pitchFamily="18" charset="0"/>
              </a:rPr>
              <a:t>There </a:t>
            </a:r>
            <a:r>
              <a:rPr lang="en-US" sz="2100" dirty="0">
                <a:latin typeface="Times New Roman" pitchFamily="18" charset="0"/>
                <a:ea typeface="Microsoft Sans Serif" panose="020B0604020202020204" pitchFamily="34" charset="0"/>
                <a:cs typeface="Times New Roman" pitchFamily="18" charset="0"/>
              </a:rPr>
              <a:t>are following five components involved in problem formulation:</a:t>
            </a:r>
          </a:p>
          <a:p>
            <a:pPr lvl="1" algn="just" fontAlgn="base">
              <a:lnSpc>
                <a:spcPct val="160000"/>
              </a:lnSpc>
              <a:buFont typeface="Wingdings" panose="05000000000000000000" pitchFamily="2" charset="2"/>
              <a:buChar char="Ø"/>
            </a:pPr>
            <a:r>
              <a:rPr lang="en-US" sz="1800" b="1" dirty="0">
                <a:latin typeface="Times New Roman" pitchFamily="18" charset="0"/>
                <a:ea typeface="Microsoft Sans Serif" panose="020B0604020202020204" pitchFamily="34" charset="0"/>
                <a:cs typeface="Times New Roman" pitchFamily="18" charset="0"/>
              </a:rPr>
              <a:t>Initial State:</a:t>
            </a:r>
            <a:r>
              <a:rPr lang="en-US" sz="1800" dirty="0">
                <a:latin typeface="Times New Roman" pitchFamily="18" charset="0"/>
                <a:ea typeface="Microsoft Sans Serif" panose="020B0604020202020204" pitchFamily="34" charset="0"/>
                <a:cs typeface="Times New Roman" pitchFamily="18" charset="0"/>
              </a:rPr>
              <a:t> It is the starting state or initial step of the agent towards its goal.</a:t>
            </a:r>
          </a:p>
          <a:p>
            <a:pPr lvl="1" algn="just" fontAlgn="base">
              <a:lnSpc>
                <a:spcPct val="160000"/>
              </a:lnSpc>
              <a:buFont typeface="Wingdings" panose="05000000000000000000" pitchFamily="2" charset="2"/>
              <a:buChar char="Ø"/>
            </a:pPr>
            <a:r>
              <a:rPr lang="en-US" sz="1800" b="1" dirty="0">
                <a:latin typeface="Times New Roman" pitchFamily="18" charset="0"/>
                <a:ea typeface="Microsoft Sans Serif" panose="020B0604020202020204" pitchFamily="34" charset="0"/>
                <a:cs typeface="Times New Roman" pitchFamily="18" charset="0"/>
              </a:rPr>
              <a:t>Actions:</a:t>
            </a:r>
            <a:r>
              <a:rPr lang="en-US" sz="1800" dirty="0">
                <a:latin typeface="Times New Roman" pitchFamily="18" charset="0"/>
                <a:ea typeface="Microsoft Sans Serif" panose="020B0604020202020204" pitchFamily="34" charset="0"/>
                <a:cs typeface="Times New Roman" pitchFamily="18" charset="0"/>
              </a:rPr>
              <a:t> It is the description of the possible actions available to the agent.</a:t>
            </a:r>
          </a:p>
          <a:p>
            <a:pPr lvl="1" algn="just" fontAlgn="base">
              <a:lnSpc>
                <a:spcPct val="160000"/>
              </a:lnSpc>
              <a:buFont typeface="Wingdings" panose="05000000000000000000" pitchFamily="2" charset="2"/>
              <a:buChar char="Ø"/>
            </a:pPr>
            <a:r>
              <a:rPr lang="en-US" sz="1800" b="1" dirty="0">
                <a:latin typeface="Times New Roman" pitchFamily="18" charset="0"/>
                <a:ea typeface="Microsoft Sans Serif" panose="020B0604020202020204" pitchFamily="34" charset="0"/>
                <a:cs typeface="Times New Roman" pitchFamily="18" charset="0"/>
              </a:rPr>
              <a:t>Transition Model:</a:t>
            </a:r>
            <a:r>
              <a:rPr lang="en-US" sz="1800" dirty="0">
                <a:latin typeface="Times New Roman" pitchFamily="18" charset="0"/>
                <a:ea typeface="Microsoft Sans Serif" panose="020B0604020202020204" pitchFamily="34" charset="0"/>
                <a:cs typeface="Times New Roman" pitchFamily="18" charset="0"/>
              </a:rPr>
              <a:t> It describes what each action does.</a:t>
            </a:r>
          </a:p>
          <a:p>
            <a:pPr lvl="1" algn="just" fontAlgn="base">
              <a:lnSpc>
                <a:spcPct val="160000"/>
              </a:lnSpc>
              <a:buFont typeface="Wingdings" panose="05000000000000000000" pitchFamily="2" charset="2"/>
              <a:buChar char="Ø"/>
            </a:pPr>
            <a:r>
              <a:rPr lang="en-US" sz="1800" b="1" dirty="0">
                <a:latin typeface="Times New Roman" pitchFamily="18" charset="0"/>
                <a:ea typeface="Microsoft Sans Serif" panose="020B0604020202020204" pitchFamily="34" charset="0"/>
                <a:cs typeface="Times New Roman" pitchFamily="18" charset="0"/>
              </a:rPr>
              <a:t>Goal Test:</a:t>
            </a:r>
            <a:r>
              <a:rPr lang="en-US" sz="1800" dirty="0">
                <a:latin typeface="Times New Roman" pitchFamily="18" charset="0"/>
                <a:ea typeface="Microsoft Sans Serif" panose="020B0604020202020204" pitchFamily="34" charset="0"/>
                <a:cs typeface="Times New Roman" pitchFamily="18" charset="0"/>
              </a:rPr>
              <a:t> It determines if the given state is a goal state.</a:t>
            </a:r>
          </a:p>
          <a:p>
            <a:pPr lvl="1" algn="just" fontAlgn="base">
              <a:lnSpc>
                <a:spcPct val="160000"/>
              </a:lnSpc>
              <a:buFont typeface="Wingdings" panose="05000000000000000000" pitchFamily="2" charset="2"/>
              <a:buChar char="Ø"/>
            </a:pPr>
            <a:r>
              <a:rPr lang="en-US" sz="1800" b="1" dirty="0">
                <a:latin typeface="Times New Roman" pitchFamily="18" charset="0"/>
                <a:ea typeface="Microsoft Sans Serif" panose="020B0604020202020204" pitchFamily="34" charset="0"/>
                <a:cs typeface="Times New Roman" pitchFamily="18" charset="0"/>
              </a:rPr>
              <a:t>Path cost:</a:t>
            </a:r>
            <a:r>
              <a:rPr lang="en-US" sz="1800" dirty="0">
                <a:latin typeface="Times New Roman" pitchFamily="18" charset="0"/>
                <a:ea typeface="Microsoft Sans Serif" panose="020B0604020202020204" pitchFamily="34" charset="0"/>
                <a:cs typeface="Times New Roman" pitchFamily="18" charset="0"/>
              </a:rPr>
              <a:t> It assigns a numeric cost to each path that follows the goal. </a:t>
            </a:r>
          </a:p>
          <a:p>
            <a:pPr algn="just" fontAlgn="base">
              <a:lnSpc>
                <a:spcPct val="16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The </a:t>
            </a:r>
            <a:r>
              <a:rPr lang="en-US" sz="2200" dirty="0">
                <a:latin typeface="Times New Roman" pitchFamily="18" charset="0"/>
                <a:ea typeface="Microsoft Sans Serif" panose="020B0604020202020204" pitchFamily="34" charset="0"/>
                <a:cs typeface="Times New Roman" pitchFamily="18" charset="0"/>
              </a:rPr>
              <a:t>problem-solving agent selects a cost function, which reflects its performance measure. </a:t>
            </a:r>
            <a:r>
              <a:rPr lang="en-US" sz="2200" b="1" i="1" dirty="0">
                <a:latin typeface="Times New Roman" pitchFamily="18" charset="0"/>
                <a:ea typeface="Microsoft Sans Serif" panose="020B0604020202020204" pitchFamily="34" charset="0"/>
                <a:cs typeface="Times New Roman" pitchFamily="18" charset="0"/>
              </a:rPr>
              <a:t>A</a:t>
            </a:r>
            <a:r>
              <a:rPr lang="en-US" sz="2200" b="1" i="1" dirty="0" smtClean="0">
                <a:latin typeface="Times New Roman" pitchFamily="18" charset="0"/>
                <a:ea typeface="Microsoft Sans Serif" panose="020B0604020202020204" pitchFamily="34" charset="0"/>
                <a:cs typeface="Times New Roman" pitchFamily="18" charset="0"/>
              </a:rPr>
              <a:t>n </a:t>
            </a:r>
            <a:r>
              <a:rPr lang="en-US" sz="2200" b="1" i="1" dirty="0">
                <a:latin typeface="Times New Roman" pitchFamily="18" charset="0"/>
                <a:ea typeface="Microsoft Sans Serif" panose="020B0604020202020204" pitchFamily="34" charset="0"/>
                <a:cs typeface="Times New Roman" pitchFamily="18" charset="0"/>
              </a:rPr>
              <a:t>optimal solution has the lowest path cost among all the solutions</a:t>
            </a:r>
            <a:r>
              <a:rPr lang="en-US" sz="2200" b="1" i="1" dirty="0" smtClean="0">
                <a:latin typeface="Times New Roman" pitchFamily="18" charset="0"/>
                <a:ea typeface="Microsoft Sans Serif" panose="020B0604020202020204" pitchFamily="34" charset="0"/>
                <a:cs typeface="Times New Roman" pitchFamily="18" charset="0"/>
              </a:rPr>
              <a:t>.</a:t>
            </a:r>
            <a:endParaRPr lang="en-US" sz="2200" i="1" dirty="0">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 xmlns:p14="http://schemas.microsoft.com/office/powerpoint/2010/main" val="20731145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7927" y="332509"/>
            <a:ext cx="11416146" cy="6404720"/>
          </a:xfrm>
        </p:spPr>
        <p:txBody>
          <a:bodyPr>
            <a:normAutofit fontScale="92500" lnSpcReduction="10000"/>
          </a:bodyPr>
          <a:lstStyle/>
          <a:p>
            <a:pPr marL="0" indent="0" algn="just">
              <a:lnSpc>
                <a:spcPct val="100000"/>
              </a:lnSpc>
              <a:buNone/>
            </a:pPr>
            <a:r>
              <a:rPr lang="en-US" sz="2600" b="1" dirty="0" smtClean="0">
                <a:solidFill>
                  <a:srgbClr val="FF0000"/>
                </a:solidFill>
                <a:latin typeface="Times New Roman" pitchFamily="18" charset="0"/>
                <a:ea typeface="Microsoft Sans Serif" panose="020B0604020202020204" pitchFamily="34" charset="0"/>
                <a:cs typeface="Times New Roman" pitchFamily="18" charset="0"/>
              </a:rPr>
              <a:t>1.12 Uninformed </a:t>
            </a:r>
            <a:r>
              <a:rPr lang="en-US" sz="2600" b="1" dirty="0">
                <a:solidFill>
                  <a:srgbClr val="FF0000"/>
                </a:solidFill>
                <a:latin typeface="Times New Roman" pitchFamily="18" charset="0"/>
                <a:ea typeface="Microsoft Sans Serif" panose="020B0604020202020204" pitchFamily="34" charset="0"/>
                <a:cs typeface="Times New Roman" pitchFamily="18" charset="0"/>
              </a:rPr>
              <a:t>Search Algorithms</a:t>
            </a:r>
          </a:p>
          <a:p>
            <a:pPr algn="just">
              <a:lnSpc>
                <a:spcPct val="150000"/>
              </a:lnSpc>
              <a:buFont typeface="Wingdings" panose="05000000000000000000" pitchFamily="2" charset="2"/>
              <a:buChar char="v"/>
            </a:pPr>
            <a:r>
              <a:rPr lang="en-US" sz="2200" dirty="0">
                <a:latin typeface="Times New Roman" pitchFamily="18" charset="0"/>
                <a:ea typeface="Microsoft Sans Serif" panose="020B0604020202020204" pitchFamily="34" charset="0"/>
                <a:cs typeface="Times New Roman" pitchFamily="18" charset="0"/>
              </a:rPr>
              <a:t>Uninformed search algorithms do not have any domain knowledge. It works in a brute force manner and hence also called b</a:t>
            </a:r>
            <a:r>
              <a:rPr lang="en-US" sz="2200" dirty="0" smtClean="0">
                <a:latin typeface="Times New Roman" pitchFamily="18" charset="0"/>
                <a:ea typeface="Microsoft Sans Serif" panose="020B0604020202020204" pitchFamily="34" charset="0"/>
                <a:cs typeface="Times New Roman" pitchFamily="18" charset="0"/>
              </a:rPr>
              <a:t>rute force algorithms.</a:t>
            </a: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It </a:t>
            </a:r>
            <a:r>
              <a:rPr lang="en-US" sz="2200" dirty="0">
                <a:latin typeface="Times New Roman" pitchFamily="18" charset="0"/>
                <a:ea typeface="Microsoft Sans Serif" panose="020B0604020202020204" pitchFamily="34" charset="0"/>
                <a:cs typeface="Times New Roman" pitchFamily="18" charset="0"/>
              </a:rPr>
              <a:t>has no knowledge about how far the goal node is, it only knows how to traverse and distinguish between a leaf node and goal node. </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It </a:t>
            </a:r>
            <a:r>
              <a:rPr lang="en-US" sz="2200" dirty="0">
                <a:latin typeface="Times New Roman" pitchFamily="18" charset="0"/>
                <a:ea typeface="Microsoft Sans Serif" panose="020B0604020202020204" pitchFamily="34" charset="0"/>
                <a:cs typeface="Times New Roman" pitchFamily="18" charset="0"/>
              </a:rPr>
              <a:t>examines every node without any prior knowledge hence also called blind search algorithms.</a:t>
            </a:r>
          </a:p>
          <a:p>
            <a:pPr algn="just">
              <a:lnSpc>
                <a:spcPct val="150000"/>
              </a:lnSpc>
              <a:buFont typeface="Wingdings" panose="05000000000000000000" pitchFamily="2" charset="2"/>
              <a:buChar char="v"/>
            </a:pPr>
            <a:r>
              <a:rPr lang="en-US" sz="2200" dirty="0">
                <a:latin typeface="Times New Roman" pitchFamily="18" charset="0"/>
                <a:ea typeface="Microsoft Sans Serif" panose="020B0604020202020204" pitchFamily="34" charset="0"/>
                <a:cs typeface="Times New Roman" pitchFamily="18" charset="0"/>
              </a:rPr>
              <a:t>Following are the various types of uninformed search algorithms:</a:t>
            </a:r>
          </a:p>
          <a:p>
            <a:pPr lvl="8" algn="just">
              <a:lnSpc>
                <a:spcPct val="150000"/>
              </a:lnSpc>
              <a:buFont typeface="Wingdings" panose="05000000000000000000" pitchFamily="2" charset="2"/>
              <a:buChar char="Ø"/>
            </a:pPr>
            <a:r>
              <a:rPr lang="en-US" sz="2000" dirty="0">
                <a:latin typeface="Times New Roman" pitchFamily="18" charset="0"/>
                <a:ea typeface="Microsoft Sans Serif" panose="020B0604020202020204" pitchFamily="34" charset="0"/>
                <a:cs typeface="Times New Roman" pitchFamily="18" charset="0"/>
              </a:rPr>
              <a:t>Breadth-first Search</a:t>
            </a:r>
          </a:p>
          <a:p>
            <a:pPr lvl="8" algn="just">
              <a:lnSpc>
                <a:spcPct val="150000"/>
              </a:lnSpc>
              <a:buFont typeface="Wingdings" panose="05000000000000000000" pitchFamily="2" charset="2"/>
              <a:buChar char="Ø"/>
            </a:pPr>
            <a:r>
              <a:rPr lang="en-US" sz="2000" dirty="0">
                <a:latin typeface="Times New Roman" pitchFamily="18" charset="0"/>
                <a:ea typeface="Microsoft Sans Serif" panose="020B0604020202020204" pitchFamily="34" charset="0"/>
                <a:cs typeface="Times New Roman" pitchFamily="18" charset="0"/>
              </a:rPr>
              <a:t>Depth-first Search</a:t>
            </a:r>
          </a:p>
          <a:p>
            <a:pPr lvl="8" algn="just">
              <a:lnSpc>
                <a:spcPct val="150000"/>
              </a:lnSpc>
              <a:buFont typeface="Wingdings" panose="05000000000000000000" pitchFamily="2" charset="2"/>
              <a:buChar char="Ø"/>
            </a:pPr>
            <a:r>
              <a:rPr lang="en-US" sz="2000" dirty="0">
                <a:latin typeface="Times New Roman" pitchFamily="18" charset="0"/>
                <a:ea typeface="Microsoft Sans Serif" panose="020B0604020202020204" pitchFamily="34" charset="0"/>
                <a:cs typeface="Times New Roman" pitchFamily="18" charset="0"/>
              </a:rPr>
              <a:t>Depth-limited Search</a:t>
            </a:r>
          </a:p>
          <a:p>
            <a:pPr lvl="8" algn="just">
              <a:lnSpc>
                <a:spcPct val="150000"/>
              </a:lnSpc>
              <a:buFont typeface="Wingdings" panose="05000000000000000000" pitchFamily="2" charset="2"/>
              <a:buChar char="Ø"/>
            </a:pPr>
            <a:r>
              <a:rPr lang="en-US" sz="2000" dirty="0">
                <a:latin typeface="Times New Roman" pitchFamily="18" charset="0"/>
                <a:ea typeface="Microsoft Sans Serif" panose="020B0604020202020204" pitchFamily="34" charset="0"/>
                <a:cs typeface="Times New Roman" pitchFamily="18" charset="0"/>
              </a:rPr>
              <a:t>Iterative deepening depth-first search</a:t>
            </a:r>
          </a:p>
          <a:p>
            <a:pPr lvl="8" algn="just">
              <a:lnSpc>
                <a:spcPct val="150000"/>
              </a:lnSpc>
              <a:buFont typeface="Wingdings" panose="05000000000000000000" pitchFamily="2" charset="2"/>
              <a:buChar char="Ø"/>
            </a:pPr>
            <a:r>
              <a:rPr lang="en-US" sz="2000" dirty="0">
                <a:latin typeface="Times New Roman" pitchFamily="18" charset="0"/>
                <a:ea typeface="Microsoft Sans Serif" panose="020B0604020202020204" pitchFamily="34" charset="0"/>
                <a:cs typeface="Times New Roman" pitchFamily="18" charset="0"/>
              </a:rPr>
              <a:t>Uniform cost search</a:t>
            </a:r>
          </a:p>
          <a:p>
            <a:pPr lvl="8" algn="just">
              <a:lnSpc>
                <a:spcPct val="150000"/>
              </a:lnSpc>
              <a:buFont typeface="Wingdings" panose="05000000000000000000" pitchFamily="2" charset="2"/>
              <a:buChar char="Ø"/>
            </a:pPr>
            <a:r>
              <a:rPr lang="en-US" sz="2000" dirty="0">
                <a:latin typeface="Times New Roman" pitchFamily="18" charset="0"/>
                <a:ea typeface="Microsoft Sans Serif" panose="020B0604020202020204" pitchFamily="34" charset="0"/>
                <a:cs typeface="Times New Roman" pitchFamily="18" charset="0"/>
              </a:rPr>
              <a:t>Bidirectional Search</a:t>
            </a:r>
          </a:p>
          <a:p>
            <a:pPr marL="0" indent="0">
              <a:buNone/>
            </a:pPr>
            <a:endParaRPr lang="en-IN" dirty="0"/>
          </a:p>
        </p:txBody>
      </p:sp>
    </p:spTree>
    <p:extLst>
      <p:ext uri="{BB962C8B-B14F-4D97-AF65-F5344CB8AC3E}">
        <p14:creationId xmlns="" xmlns:p14="http://schemas.microsoft.com/office/powerpoint/2010/main" val="12313201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950" y="300446"/>
            <a:ext cx="11430000" cy="6385025"/>
          </a:xfrm>
        </p:spPr>
        <p:txBody>
          <a:bodyPr>
            <a:normAutofit lnSpcReduction="10000"/>
          </a:bodyPr>
          <a:lstStyle/>
          <a:p>
            <a:pPr marL="0" indent="0" algn="just">
              <a:lnSpc>
                <a:spcPct val="150000"/>
              </a:lnSpc>
              <a:buNone/>
            </a:pPr>
            <a:r>
              <a:rPr lang="en-US" sz="2600" dirty="0">
                <a:solidFill>
                  <a:srgbClr val="00B050"/>
                </a:solidFill>
                <a:latin typeface="Times New Roman" pitchFamily="18" charset="0"/>
                <a:ea typeface="Microsoft Sans Serif" panose="020B0604020202020204" pitchFamily="34" charset="0"/>
                <a:cs typeface="Times New Roman" pitchFamily="18" charset="0"/>
              </a:rPr>
              <a:t>Breadth-first search </a:t>
            </a:r>
            <a:endParaRPr lang="en-US" sz="2600" dirty="0" smtClean="0">
              <a:solidFill>
                <a:srgbClr val="00B050"/>
              </a:solidFill>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Breadth-first </a:t>
            </a:r>
            <a:r>
              <a:rPr lang="en-US" sz="2200" dirty="0">
                <a:latin typeface="Times New Roman" pitchFamily="18" charset="0"/>
                <a:ea typeface="Microsoft Sans Serif" panose="020B0604020202020204" pitchFamily="34" charset="0"/>
                <a:cs typeface="Times New Roman" pitchFamily="18" charset="0"/>
              </a:rPr>
              <a:t>search is a simple strategy in which the root node is expanded first, then all the </a:t>
            </a:r>
            <a:r>
              <a:rPr lang="en-US" sz="2200" dirty="0" smtClean="0">
                <a:latin typeface="Times New Roman" pitchFamily="18" charset="0"/>
                <a:ea typeface="Microsoft Sans Serif" panose="020B0604020202020204" pitchFamily="34" charset="0"/>
                <a:cs typeface="Times New Roman" pitchFamily="18" charset="0"/>
              </a:rPr>
              <a:t>successors </a:t>
            </a:r>
            <a:r>
              <a:rPr lang="en-US" sz="2200" dirty="0">
                <a:latin typeface="Times New Roman" pitchFamily="18" charset="0"/>
                <a:ea typeface="Microsoft Sans Serif" panose="020B0604020202020204" pitchFamily="34" charset="0"/>
                <a:cs typeface="Times New Roman" pitchFamily="18" charset="0"/>
              </a:rPr>
              <a:t>of the root node are expanded next, then their successors, and so on. </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In </a:t>
            </a:r>
            <a:r>
              <a:rPr lang="en-US" sz="2200" dirty="0">
                <a:latin typeface="Times New Roman" pitchFamily="18" charset="0"/>
                <a:ea typeface="Microsoft Sans Serif" panose="020B0604020202020204" pitchFamily="34" charset="0"/>
                <a:cs typeface="Times New Roman" pitchFamily="18" charset="0"/>
              </a:rPr>
              <a:t>general, all the nodes are expanded at a given depth in the search tree before any nodes at the next level are </a:t>
            </a:r>
            <a:r>
              <a:rPr lang="en-US" sz="2200" dirty="0" smtClean="0">
                <a:latin typeface="Times New Roman" pitchFamily="18" charset="0"/>
                <a:ea typeface="Microsoft Sans Serif" panose="020B0604020202020204" pitchFamily="34" charset="0"/>
                <a:cs typeface="Times New Roman" pitchFamily="18" charset="0"/>
              </a:rPr>
              <a:t>expanded</a:t>
            </a:r>
          </a:p>
          <a:p>
            <a:pPr algn="just">
              <a:lnSpc>
                <a:spcPct val="150000"/>
              </a:lnSpc>
              <a:buFont typeface="Wingdings" panose="05000000000000000000" pitchFamily="2" charset="2"/>
              <a:buChar char="v"/>
            </a:pPr>
            <a:r>
              <a:rPr lang="en-US" sz="2200" dirty="0">
                <a:latin typeface="Times New Roman" pitchFamily="18" charset="0"/>
                <a:ea typeface="Microsoft Sans Serif" panose="020B0604020202020204" pitchFamily="34" charset="0"/>
                <a:cs typeface="Times New Roman" pitchFamily="18" charset="0"/>
              </a:rPr>
              <a:t>Breadth-first search is an instance </a:t>
            </a:r>
            <a:r>
              <a:rPr lang="en-US" sz="2200" dirty="0" smtClean="0">
                <a:latin typeface="Times New Roman" pitchFamily="18" charset="0"/>
                <a:ea typeface="Microsoft Sans Serif" panose="020B0604020202020204" pitchFamily="34" charset="0"/>
                <a:cs typeface="Times New Roman" pitchFamily="18" charset="0"/>
              </a:rPr>
              <a:t>which uses a </a:t>
            </a:r>
            <a:r>
              <a:rPr lang="en-US" sz="2200" dirty="0">
                <a:latin typeface="Times New Roman" pitchFamily="18" charset="0"/>
                <a:ea typeface="Microsoft Sans Serif" panose="020B0604020202020204" pitchFamily="34" charset="0"/>
                <a:cs typeface="Times New Roman" pitchFamily="18" charset="0"/>
              </a:rPr>
              <a:t>FIFO queue for the frontier. </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Thus</a:t>
            </a:r>
            <a:r>
              <a:rPr lang="en-US" sz="2200" dirty="0">
                <a:latin typeface="Times New Roman" pitchFamily="18" charset="0"/>
                <a:ea typeface="Microsoft Sans Serif" panose="020B0604020202020204" pitchFamily="34" charset="0"/>
                <a:cs typeface="Times New Roman" pitchFamily="18" charset="0"/>
              </a:rPr>
              <a:t>, new nodes (which are always deeper than their parents) go to the back of the queue, and old nodes, which are shallower than the new nodes, get expanded first. </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There </a:t>
            </a:r>
            <a:r>
              <a:rPr lang="en-US" sz="2200" dirty="0">
                <a:latin typeface="Times New Roman" pitchFamily="18" charset="0"/>
                <a:ea typeface="Microsoft Sans Serif" panose="020B0604020202020204" pitchFamily="34" charset="0"/>
                <a:cs typeface="Times New Roman" pitchFamily="18" charset="0"/>
              </a:rPr>
              <a:t>is one slight tweak on the general graph-search algorithm, which is that the goal test is applied to each node when it is generated rather than when it is selected for expansion. </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 It discards </a:t>
            </a:r>
            <a:r>
              <a:rPr lang="en-US" sz="2200" dirty="0">
                <a:latin typeface="Times New Roman" pitchFamily="18" charset="0"/>
                <a:ea typeface="Microsoft Sans Serif" panose="020B0604020202020204" pitchFamily="34" charset="0"/>
                <a:cs typeface="Times New Roman" pitchFamily="18" charset="0"/>
              </a:rPr>
              <a:t>any new path to a state </a:t>
            </a:r>
            <a:r>
              <a:rPr lang="en-US" sz="2200" dirty="0" smtClean="0">
                <a:latin typeface="Times New Roman" pitchFamily="18" charset="0"/>
                <a:ea typeface="Microsoft Sans Serif" panose="020B0604020202020204" pitchFamily="34" charset="0"/>
                <a:cs typeface="Times New Roman" pitchFamily="18" charset="0"/>
              </a:rPr>
              <a:t>which is already </a:t>
            </a:r>
            <a:r>
              <a:rPr lang="en-US" sz="2200" dirty="0">
                <a:latin typeface="Times New Roman" pitchFamily="18" charset="0"/>
                <a:ea typeface="Microsoft Sans Serif" panose="020B0604020202020204" pitchFamily="34" charset="0"/>
                <a:cs typeface="Times New Roman" pitchFamily="18" charset="0"/>
              </a:rPr>
              <a:t>in the frontier or explored </a:t>
            </a:r>
            <a:r>
              <a:rPr lang="en-US" sz="2200" dirty="0" smtClean="0">
                <a:latin typeface="Times New Roman" pitchFamily="18" charset="0"/>
                <a:ea typeface="Microsoft Sans Serif" panose="020B0604020202020204" pitchFamily="34" charset="0"/>
                <a:cs typeface="Times New Roman" pitchFamily="18" charset="0"/>
              </a:rPr>
              <a:t>set.</a:t>
            </a:r>
            <a:endParaRPr lang="en-IN" sz="2200" dirty="0">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 xmlns:p14="http://schemas.microsoft.com/office/powerpoint/2010/main" val="33810940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7034" y="94891"/>
            <a:ext cx="11887200" cy="6659592"/>
          </a:xfrm>
        </p:spPr>
        <p:txBody>
          <a:bodyPr/>
          <a:lstStyle/>
          <a:p>
            <a:pPr marL="0" indent="0">
              <a:buNone/>
            </a:pPr>
            <a:r>
              <a:rPr lang="en-US" dirty="0">
                <a:latin typeface="Times New Roman" pitchFamily="18" charset="0"/>
                <a:ea typeface="Microsoft Sans Serif" panose="020B0604020202020204" pitchFamily="34" charset="0"/>
                <a:cs typeface="Times New Roman" pitchFamily="18" charset="0"/>
              </a:rPr>
              <a:t>Breadth-first search on a </a:t>
            </a:r>
            <a:r>
              <a:rPr lang="en-US" dirty="0" smtClean="0">
                <a:latin typeface="Times New Roman" pitchFamily="18" charset="0"/>
                <a:ea typeface="Microsoft Sans Serif" panose="020B0604020202020204" pitchFamily="34" charset="0"/>
                <a:cs typeface="Times New Roman" pitchFamily="18" charset="0"/>
              </a:rPr>
              <a:t>graph</a:t>
            </a:r>
          </a:p>
          <a:p>
            <a:pPr marL="0" indent="0">
              <a:buNone/>
            </a:pPr>
            <a:endParaRPr lang="en-IN" dirty="0"/>
          </a:p>
        </p:txBody>
      </p:sp>
      <p:pic>
        <p:nvPicPr>
          <p:cNvPr id="1026" name="Picture 2" descr="Figure 3.11 from Solving Problems by Searching 3.1 Problem-solving Agents  3.1.1 Well-defined Problems and Solutions Problem-solving Agents 69 |  Semantic Schola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19177" y="664235"/>
            <a:ext cx="11291978" cy="590763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3530596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138" y="248194"/>
            <a:ext cx="11273246" cy="6348550"/>
          </a:xfrm>
        </p:spPr>
        <p:txBody>
          <a:bodyPr>
            <a:normAutofit lnSpcReduction="10000"/>
          </a:bodyPr>
          <a:lstStyle/>
          <a:p>
            <a:pPr marL="0" indent="0" algn="just">
              <a:lnSpc>
                <a:spcPct val="100000"/>
              </a:lnSpc>
              <a:buNone/>
            </a:pPr>
            <a:r>
              <a:rPr lang="en-US" sz="2200" dirty="0" smtClean="0">
                <a:latin typeface="Times New Roman" pitchFamily="18" charset="0"/>
                <a:ea typeface="Microsoft Sans Serif" panose="020B0604020202020204" pitchFamily="34" charset="0"/>
                <a:cs typeface="Times New Roman" pitchFamily="18" charset="0"/>
              </a:rPr>
              <a:t>Figure shows </a:t>
            </a:r>
            <a:r>
              <a:rPr lang="en-US" sz="2200" dirty="0">
                <a:latin typeface="Times New Roman" pitchFamily="18" charset="0"/>
                <a:ea typeface="Microsoft Sans Serif" panose="020B0604020202020204" pitchFamily="34" charset="0"/>
                <a:cs typeface="Times New Roman" pitchFamily="18" charset="0"/>
              </a:rPr>
              <a:t>the progress of the search on a simple binary </a:t>
            </a:r>
            <a:r>
              <a:rPr lang="en-US" sz="2200" dirty="0" smtClean="0">
                <a:latin typeface="Times New Roman" pitchFamily="18" charset="0"/>
                <a:ea typeface="Microsoft Sans Serif" panose="020B0604020202020204" pitchFamily="34" charset="0"/>
                <a:cs typeface="Times New Roman" pitchFamily="18" charset="0"/>
              </a:rPr>
              <a:t>tree</a:t>
            </a:r>
          </a:p>
          <a:p>
            <a:pPr marL="0" indent="0" algn="just">
              <a:lnSpc>
                <a:spcPct val="100000"/>
              </a:lnSpc>
              <a:buNone/>
            </a:pPr>
            <a:endParaRPr lang="en-US" sz="2200" dirty="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endParaRPr lang="en-US" sz="2200" dirty="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endParaRPr lang="en-US" sz="2200" dirty="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r>
              <a:rPr lang="en-US" sz="2200" b="1" dirty="0">
                <a:latin typeface="Times New Roman" pitchFamily="18" charset="0"/>
                <a:ea typeface="Microsoft Sans Serif" panose="020B0604020202020204" pitchFamily="34" charset="0"/>
                <a:cs typeface="Times New Roman" pitchFamily="18" charset="0"/>
              </a:rPr>
              <a:t>Advantages:</a:t>
            </a:r>
            <a:endParaRPr lang="en-US" sz="2200" dirty="0">
              <a:latin typeface="Times New Roman" pitchFamily="18" charset="0"/>
              <a:ea typeface="Microsoft Sans Serif" panose="020B0604020202020204" pitchFamily="34" charset="0"/>
              <a:cs typeface="Times New Roman" pitchFamily="18" charset="0"/>
            </a:endParaRPr>
          </a:p>
          <a:p>
            <a:pPr algn="just">
              <a:lnSpc>
                <a:spcPct val="100000"/>
              </a:lnSpc>
              <a:buFont typeface="Wingdings" panose="05000000000000000000" pitchFamily="2" charset="2"/>
              <a:buChar char="v"/>
            </a:pPr>
            <a:r>
              <a:rPr lang="en-US" sz="2200" dirty="0">
                <a:latin typeface="Times New Roman" pitchFamily="18" charset="0"/>
                <a:ea typeface="Microsoft Sans Serif" panose="020B0604020202020204" pitchFamily="34" charset="0"/>
                <a:cs typeface="Times New Roman" pitchFamily="18" charset="0"/>
              </a:rPr>
              <a:t>BFS will provide a solution if any solution exists.</a:t>
            </a:r>
          </a:p>
          <a:p>
            <a:pPr algn="just">
              <a:lnSpc>
                <a:spcPct val="100000"/>
              </a:lnSpc>
              <a:buFont typeface="Wingdings" panose="05000000000000000000" pitchFamily="2" charset="2"/>
              <a:buChar char="v"/>
            </a:pPr>
            <a:r>
              <a:rPr lang="en-US" sz="2200" dirty="0">
                <a:latin typeface="Times New Roman" pitchFamily="18" charset="0"/>
                <a:ea typeface="Microsoft Sans Serif" panose="020B0604020202020204" pitchFamily="34" charset="0"/>
                <a:cs typeface="Times New Roman" pitchFamily="18" charset="0"/>
              </a:rPr>
              <a:t>If there are more than one solutions for a given problem, then BFS will provide the minimal solution which requires the least number of steps</a:t>
            </a:r>
            <a:r>
              <a:rPr lang="en-US" sz="2200" dirty="0" smtClean="0">
                <a:latin typeface="Times New Roman" pitchFamily="18" charset="0"/>
                <a:ea typeface="Microsoft Sans Serif" panose="020B0604020202020204" pitchFamily="34" charset="0"/>
                <a:cs typeface="Times New Roman" pitchFamily="18" charset="0"/>
              </a:rPr>
              <a:t>.</a:t>
            </a:r>
          </a:p>
          <a:p>
            <a:pPr marL="0" indent="0" algn="just">
              <a:lnSpc>
                <a:spcPct val="100000"/>
              </a:lnSpc>
              <a:buNone/>
            </a:pPr>
            <a:r>
              <a:rPr lang="en-IN" sz="2200" b="1" dirty="0">
                <a:latin typeface="Times New Roman" pitchFamily="18" charset="0"/>
                <a:ea typeface="Microsoft Sans Serif" panose="020B0604020202020204" pitchFamily="34" charset="0"/>
                <a:cs typeface="Times New Roman" pitchFamily="18" charset="0"/>
              </a:rPr>
              <a:t>Disadvantages:</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00000"/>
              </a:lnSpc>
              <a:buFont typeface="Wingdings" panose="05000000000000000000" pitchFamily="2" charset="2"/>
              <a:buChar char="v"/>
            </a:pPr>
            <a:r>
              <a:rPr lang="en-US" sz="2200" dirty="0">
                <a:latin typeface="Times New Roman" pitchFamily="18" charset="0"/>
                <a:ea typeface="Microsoft Sans Serif" panose="020B0604020202020204" pitchFamily="34" charset="0"/>
                <a:cs typeface="Times New Roman" pitchFamily="18" charset="0"/>
              </a:rPr>
              <a:t>It requires lots of memory since each level of the tree must be saved into memory to expand the next level.</a:t>
            </a:r>
          </a:p>
          <a:p>
            <a:pPr algn="just">
              <a:lnSpc>
                <a:spcPct val="100000"/>
              </a:lnSpc>
              <a:buFont typeface="Wingdings" panose="05000000000000000000" pitchFamily="2" charset="2"/>
              <a:buChar char="v"/>
            </a:pPr>
            <a:r>
              <a:rPr lang="en-US" sz="2200" dirty="0">
                <a:latin typeface="Times New Roman" pitchFamily="18" charset="0"/>
                <a:ea typeface="Microsoft Sans Serif" panose="020B0604020202020204" pitchFamily="34" charset="0"/>
                <a:cs typeface="Times New Roman" pitchFamily="18" charset="0"/>
              </a:rPr>
              <a:t>BFS needs lots of time if the solution is far away from the root node.</a:t>
            </a:r>
          </a:p>
          <a:p>
            <a:pPr algn="just">
              <a:lnSpc>
                <a:spcPct val="100000"/>
              </a:lnSpc>
            </a:pPr>
            <a:endParaRPr lang="en-US" sz="2400" dirty="0" smtClean="0">
              <a:latin typeface="Times New Roman" pitchFamily="18" charset="0"/>
              <a:ea typeface="Microsoft Sans Serif" panose="020B0604020202020204" pitchFamily="34" charset="0"/>
              <a:cs typeface="Times New Roman" pitchFamily="18" charset="0"/>
            </a:endParaRPr>
          </a:p>
          <a:p>
            <a:endParaRPr lang="en-US" dirty="0"/>
          </a:p>
          <a:p>
            <a:pPr marL="0" indent="0">
              <a:buNone/>
            </a:pPr>
            <a:endParaRPr lang="en-US" dirty="0" smtClean="0">
              <a:latin typeface="Times New Roman" pitchFamily="18" charset="0"/>
              <a:ea typeface="Microsoft Sans Serif" panose="020B0604020202020204" pitchFamily="34" charset="0"/>
              <a:cs typeface="Times New Roman" pitchFamily="18" charset="0"/>
            </a:endParaRPr>
          </a:p>
          <a:p>
            <a:pPr marL="0" indent="0">
              <a:buNone/>
            </a:pPr>
            <a:endParaRPr lang="en-IN" dirty="0"/>
          </a:p>
        </p:txBody>
      </p:sp>
      <p:pic>
        <p:nvPicPr>
          <p:cNvPr id="4" name="Picture 4" descr="Figure 3.16 from Solving Problems by Searching 3.1 Problem-solving Agents  3.1.1 Well-defined Problems and Solutions Problem-solving Agents 69 |  Semantic Schola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45825" y="658482"/>
            <a:ext cx="10706100" cy="250272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2047389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6389" y="404949"/>
            <a:ext cx="11260182" cy="6392666"/>
          </a:xfrm>
        </p:spPr>
        <p:txBody>
          <a:bodyPr>
            <a:normAutofit/>
          </a:bodyPr>
          <a:lstStyle/>
          <a:p>
            <a:pPr algn="just">
              <a:lnSpc>
                <a:spcPct val="150000"/>
              </a:lnSpc>
              <a:buFont typeface="Wingdings" panose="05000000000000000000" pitchFamily="2" charset="2"/>
              <a:buChar char="v"/>
            </a:pPr>
            <a:r>
              <a:rPr lang="en-US" sz="2200" b="1" dirty="0">
                <a:latin typeface="Times New Roman" pitchFamily="18" charset="0"/>
                <a:ea typeface="Microsoft Sans Serif" panose="020B0604020202020204" pitchFamily="34" charset="0"/>
                <a:cs typeface="Times New Roman" pitchFamily="18" charset="0"/>
              </a:rPr>
              <a:t>Time Complexity:</a:t>
            </a:r>
            <a:r>
              <a:rPr lang="en-US" sz="2200" dirty="0">
                <a:latin typeface="Times New Roman" pitchFamily="18" charset="0"/>
                <a:ea typeface="Microsoft Sans Serif" panose="020B0604020202020204" pitchFamily="34" charset="0"/>
                <a:cs typeface="Times New Roman" pitchFamily="18" charset="0"/>
              </a:rPr>
              <a:t> Time Complexity of BFS algorithm can be obtained by the number of nodes traversed in BFS until the shallowest Node. Where the d= depth of </a:t>
            </a:r>
            <a:r>
              <a:rPr lang="en-US" sz="2200" dirty="0" smtClean="0">
                <a:latin typeface="Times New Roman" pitchFamily="18" charset="0"/>
                <a:ea typeface="Microsoft Sans Serif" panose="020B0604020202020204" pitchFamily="34" charset="0"/>
                <a:cs typeface="Times New Roman" pitchFamily="18" charset="0"/>
              </a:rPr>
              <a:t>a node(solution) </a:t>
            </a:r>
            <a:r>
              <a:rPr lang="en-US" sz="2200" dirty="0">
                <a:latin typeface="Times New Roman" pitchFamily="18" charset="0"/>
                <a:ea typeface="Microsoft Sans Serif" panose="020B0604020202020204" pitchFamily="34" charset="0"/>
                <a:cs typeface="Times New Roman" pitchFamily="18" charset="0"/>
              </a:rPr>
              <a:t>and b is a </a:t>
            </a:r>
            <a:r>
              <a:rPr lang="en-US" sz="2200" dirty="0" smtClean="0">
                <a:latin typeface="Times New Roman" pitchFamily="18" charset="0"/>
                <a:ea typeface="Microsoft Sans Serif" panose="020B0604020202020204" pitchFamily="34" charset="0"/>
                <a:cs typeface="Times New Roman" pitchFamily="18" charset="0"/>
              </a:rPr>
              <a:t>branching factor.</a:t>
            </a:r>
            <a:endParaRPr lang="en-US" sz="2200" dirty="0">
              <a:latin typeface="Times New Roman" pitchFamily="18" charset="0"/>
              <a:ea typeface="Microsoft Sans Serif" panose="020B0604020202020204" pitchFamily="34" charset="0"/>
              <a:cs typeface="Times New Roman" pitchFamily="18" charset="0"/>
            </a:endParaRPr>
          </a:p>
          <a:p>
            <a:pPr marL="0" indent="0" algn="just">
              <a:lnSpc>
                <a:spcPct val="150000"/>
              </a:lnSpc>
              <a:buNone/>
            </a:pPr>
            <a:r>
              <a:rPr lang="en-US" sz="2200" b="1" dirty="0" smtClean="0">
                <a:latin typeface="Times New Roman" pitchFamily="18" charset="0"/>
                <a:ea typeface="Microsoft Sans Serif" panose="020B0604020202020204" pitchFamily="34" charset="0"/>
                <a:cs typeface="Times New Roman" pitchFamily="18" charset="0"/>
              </a:rPr>
              <a:t>			T </a:t>
            </a:r>
            <a:r>
              <a:rPr lang="en-US" sz="2200" b="1" dirty="0">
                <a:latin typeface="Times New Roman" pitchFamily="18" charset="0"/>
                <a:ea typeface="Microsoft Sans Serif" panose="020B0604020202020204" pitchFamily="34" charset="0"/>
                <a:cs typeface="Times New Roman" pitchFamily="18" charset="0"/>
              </a:rPr>
              <a:t>(b) </a:t>
            </a:r>
            <a:r>
              <a:rPr lang="en-US" sz="2200" b="1" dirty="0" smtClean="0">
                <a:latin typeface="Times New Roman" pitchFamily="18" charset="0"/>
                <a:ea typeface="Microsoft Sans Serif" panose="020B0604020202020204" pitchFamily="34" charset="0"/>
                <a:cs typeface="Times New Roman" pitchFamily="18" charset="0"/>
              </a:rPr>
              <a:t>= </a:t>
            </a:r>
            <a:r>
              <a:rPr lang="en-US" sz="2200" b="1" dirty="0">
                <a:latin typeface="Times New Roman" pitchFamily="18" charset="0"/>
                <a:ea typeface="Microsoft Sans Serif" panose="020B0604020202020204" pitchFamily="34" charset="0"/>
                <a:cs typeface="Times New Roman" pitchFamily="18" charset="0"/>
              </a:rPr>
              <a:t>O (</a:t>
            </a:r>
            <a:r>
              <a:rPr lang="en-US" sz="2200" b="1" dirty="0" err="1">
                <a:latin typeface="Times New Roman" pitchFamily="18" charset="0"/>
                <a:ea typeface="Microsoft Sans Serif" panose="020B0604020202020204" pitchFamily="34" charset="0"/>
                <a:cs typeface="Times New Roman" pitchFamily="18" charset="0"/>
              </a:rPr>
              <a:t>b</a:t>
            </a:r>
            <a:r>
              <a:rPr lang="en-US" sz="2200" b="1" baseline="30000" dirty="0" err="1">
                <a:latin typeface="Times New Roman" pitchFamily="18" charset="0"/>
                <a:ea typeface="Microsoft Sans Serif" panose="020B0604020202020204" pitchFamily="34" charset="0"/>
                <a:cs typeface="Times New Roman" pitchFamily="18" charset="0"/>
              </a:rPr>
              <a:t>d</a:t>
            </a:r>
            <a:r>
              <a:rPr lang="en-US" sz="2200" b="1" dirty="0">
                <a:latin typeface="Times New Roman" pitchFamily="18" charset="0"/>
                <a:ea typeface="Microsoft Sans Serif" panose="020B0604020202020204" pitchFamily="34" charset="0"/>
                <a:cs typeface="Times New Roman" pitchFamily="18" charset="0"/>
              </a:rPr>
              <a:t>)</a:t>
            </a:r>
            <a:endParaRPr lang="en-US" sz="2200" dirty="0">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anose="05000000000000000000" pitchFamily="2" charset="2"/>
              <a:buChar char="v"/>
            </a:pPr>
            <a:r>
              <a:rPr lang="en-US" sz="2200" b="1" dirty="0">
                <a:latin typeface="Times New Roman" pitchFamily="18" charset="0"/>
                <a:ea typeface="Microsoft Sans Serif" panose="020B0604020202020204" pitchFamily="34" charset="0"/>
                <a:cs typeface="Times New Roman" pitchFamily="18" charset="0"/>
              </a:rPr>
              <a:t>Space Complexity:</a:t>
            </a:r>
            <a:r>
              <a:rPr lang="en-US" sz="2200" dirty="0">
                <a:latin typeface="Times New Roman" pitchFamily="18" charset="0"/>
                <a:ea typeface="Microsoft Sans Serif" panose="020B0604020202020204" pitchFamily="34" charset="0"/>
                <a:cs typeface="Times New Roman" pitchFamily="18" charset="0"/>
              </a:rPr>
              <a:t> Space complexity of BFS algorithm is given by the Memory size of frontier which is O(</a:t>
            </a:r>
            <a:r>
              <a:rPr lang="en-US" sz="2200" dirty="0" err="1">
                <a:latin typeface="Times New Roman" pitchFamily="18" charset="0"/>
                <a:ea typeface="Microsoft Sans Serif" panose="020B0604020202020204" pitchFamily="34" charset="0"/>
                <a:cs typeface="Times New Roman" pitchFamily="18" charset="0"/>
              </a:rPr>
              <a:t>b</a:t>
            </a:r>
            <a:r>
              <a:rPr lang="en-US" sz="2200" baseline="30000" dirty="0" err="1">
                <a:latin typeface="Times New Roman" pitchFamily="18" charset="0"/>
                <a:ea typeface="Microsoft Sans Serif" panose="020B0604020202020204" pitchFamily="34" charset="0"/>
                <a:cs typeface="Times New Roman" pitchFamily="18" charset="0"/>
              </a:rPr>
              <a:t>d</a:t>
            </a:r>
            <a:r>
              <a:rPr lang="en-US" sz="2200" dirty="0">
                <a:latin typeface="Times New Roman" pitchFamily="18" charset="0"/>
                <a:ea typeface="Microsoft Sans Serif" panose="020B0604020202020204" pitchFamily="34" charset="0"/>
                <a:cs typeface="Times New Roman" pitchFamily="18" charset="0"/>
              </a:rPr>
              <a:t>).</a:t>
            </a:r>
          </a:p>
          <a:p>
            <a:pPr algn="just">
              <a:lnSpc>
                <a:spcPct val="150000"/>
              </a:lnSpc>
              <a:buFont typeface="Wingdings" panose="05000000000000000000" pitchFamily="2" charset="2"/>
              <a:buChar char="v"/>
            </a:pPr>
            <a:r>
              <a:rPr lang="en-US" sz="2200" b="1" dirty="0">
                <a:latin typeface="Times New Roman" pitchFamily="18" charset="0"/>
                <a:ea typeface="Microsoft Sans Serif" panose="020B0604020202020204" pitchFamily="34" charset="0"/>
                <a:cs typeface="Times New Roman" pitchFamily="18" charset="0"/>
              </a:rPr>
              <a:t>Completeness:</a:t>
            </a:r>
            <a:r>
              <a:rPr lang="en-US" sz="2200" dirty="0">
                <a:latin typeface="Times New Roman" pitchFamily="18" charset="0"/>
                <a:ea typeface="Microsoft Sans Serif" panose="020B0604020202020204" pitchFamily="34" charset="0"/>
                <a:cs typeface="Times New Roman" pitchFamily="18" charset="0"/>
              </a:rPr>
              <a:t> BFS is complete, which means if the shallowest goal node is at some finite depth, then BFS will find a solution.</a:t>
            </a:r>
          </a:p>
          <a:p>
            <a:pPr algn="just">
              <a:lnSpc>
                <a:spcPct val="150000"/>
              </a:lnSpc>
              <a:buFont typeface="Wingdings" panose="05000000000000000000" pitchFamily="2" charset="2"/>
              <a:buChar char="v"/>
            </a:pPr>
            <a:r>
              <a:rPr lang="en-US" sz="2200" b="1" dirty="0">
                <a:latin typeface="Times New Roman" pitchFamily="18" charset="0"/>
                <a:ea typeface="Microsoft Sans Serif" panose="020B0604020202020204" pitchFamily="34" charset="0"/>
                <a:cs typeface="Times New Roman" pitchFamily="18" charset="0"/>
              </a:rPr>
              <a:t>Optimality:</a:t>
            </a:r>
            <a:r>
              <a:rPr lang="en-US" sz="2200" dirty="0">
                <a:latin typeface="Times New Roman" pitchFamily="18" charset="0"/>
                <a:ea typeface="Microsoft Sans Serif" panose="020B0604020202020204" pitchFamily="34" charset="0"/>
                <a:cs typeface="Times New Roman" pitchFamily="18" charset="0"/>
              </a:rPr>
              <a:t> BFS is optimal if path cost is a non-decreasing function of the depth of the node.</a:t>
            </a:r>
          </a:p>
          <a:p>
            <a:pPr marL="0" indent="0" algn="just">
              <a:lnSpc>
                <a:spcPct val="150000"/>
              </a:lnSpc>
              <a:buNone/>
            </a:pPr>
            <a:endParaRPr lang="en-IN" sz="2200" dirty="0">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 xmlns:p14="http://schemas.microsoft.com/office/powerpoint/2010/main" val="4855757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44" t="19485" r="33397" b="36073"/>
          <a:stretch/>
        </p:blipFill>
        <p:spPr>
          <a:xfrm>
            <a:off x="431371" y="1556792"/>
            <a:ext cx="11425269" cy="3816424"/>
          </a:xfrm>
          <a:prstGeom prst="rect">
            <a:avLst/>
          </a:prstGeom>
        </p:spPr>
      </p:pic>
    </p:spTree>
    <p:extLst>
      <p:ext uri="{BB962C8B-B14F-4D97-AF65-F5344CB8AC3E}">
        <p14:creationId xmlns:p14="http://schemas.microsoft.com/office/powerpoint/2010/main" xmlns="" val="4136506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1451" y="209550"/>
            <a:ext cx="11849100" cy="6438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729176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5284" t="18419" r="22912" b="13540"/>
          <a:stretch/>
        </p:blipFill>
        <p:spPr bwMode="auto">
          <a:xfrm>
            <a:off x="0" y="0"/>
            <a:ext cx="12192000" cy="67556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536623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Application-1 Water jug problem</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solidFill>
                  <a:srgbClr val="444444"/>
                </a:solidFill>
                <a:latin typeface="Times New Roman" panose="02020603050405020304" pitchFamily="18" charset="0"/>
              </a:rPr>
              <a:t>There is a 4l container and 3l container ; neither has any measuring markers on it. There is a pump that can be used to fill the containers with water .</a:t>
            </a:r>
          </a:p>
          <a:p>
            <a:r>
              <a:rPr lang="en-US" sz="3600" b="1" dirty="0" smtClean="0">
                <a:solidFill>
                  <a:srgbClr val="FF0000"/>
                </a:solidFill>
                <a:effectLst>
                  <a:outerShdw blurRad="38100" dist="38100" dir="2700000" algn="tl">
                    <a:srgbClr val="000000">
                      <a:alpha val="43137"/>
                    </a:srgbClr>
                  </a:outerShdw>
                </a:effectLst>
                <a:latin typeface="Microsoft YaHei Light" panose="020B0502040204020203" pitchFamily="34" charset="-122"/>
                <a:ea typeface="Microsoft YaHei Light" panose="020B0502040204020203" pitchFamily="34" charset="-122"/>
              </a:rPr>
              <a:t>Problem to solve is to get exactly two liters of water in the 4l container by using BFS</a:t>
            </a:r>
          </a:p>
          <a:p>
            <a:r>
              <a:rPr lang="en-US" dirty="0" smtClean="0">
                <a:solidFill>
                  <a:srgbClr val="444444"/>
                </a:solidFill>
                <a:latin typeface="Times New Roman" panose="02020603050405020304" pitchFamily="18" charset="0"/>
              </a:rPr>
              <a:t> </a:t>
            </a:r>
            <a:r>
              <a:rPr lang="en-US" b="1" dirty="0" smtClean="0">
                <a:solidFill>
                  <a:srgbClr val="444444"/>
                </a:solidFill>
                <a:latin typeface="Times New Roman" panose="02020603050405020304" pitchFamily="18" charset="0"/>
              </a:rPr>
              <a:t> </a:t>
            </a:r>
            <a:r>
              <a:rPr lang="en-US" b="1" u="sng" dirty="0" smtClean="0">
                <a:solidFill>
                  <a:srgbClr val="444444"/>
                </a:solidFill>
                <a:latin typeface="Times New Roman" panose="02020603050405020304" pitchFamily="18" charset="0"/>
              </a:rPr>
              <a:t>SOLUTION :</a:t>
            </a:r>
            <a:r>
              <a:rPr lang="en-US" dirty="0" smtClean="0"/>
              <a:t/>
            </a:r>
            <a:br>
              <a:rPr lang="en-US" dirty="0" smtClean="0"/>
            </a:br>
            <a:r>
              <a:rPr lang="en-US" dirty="0" smtClean="0">
                <a:solidFill>
                  <a:srgbClr val="444444"/>
                </a:solidFill>
                <a:latin typeface="Times New Roman" panose="02020603050405020304" pitchFamily="18" charset="0"/>
              </a:rPr>
              <a:t>         From initial state to goal state through appropriate sequence of moves or actions    such</a:t>
            </a:r>
            <a:br>
              <a:rPr lang="en-US" dirty="0" smtClean="0">
                <a:solidFill>
                  <a:srgbClr val="444444"/>
                </a:solidFill>
                <a:latin typeface="Times New Roman" panose="02020603050405020304" pitchFamily="18" charset="0"/>
              </a:rPr>
            </a:br>
            <a:r>
              <a:rPr lang="en-US" dirty="0" smtClean="0">
                <a:solidFill>
                  <a:srgbClr val="444444"/>
                </a:solidFill>
                <a:latin typeface="Times New Roman" panose="02020603050405020304" pitchFamily="18" charset="0"/>
              </a:rPr>
              <a:t>        as filling and emptying the containers.</a:t>
            </a:r>
          </a:p>
          <a:p>
            <a:r>
              <a:rPr lang="en-US" dirty="0" smtClean="0">
                <a:solidFill>
                  <a:srgbClr val="444444"/>
                </a:solidFill>
                <a:latin typeface="Times New Roman" panose="02020603050405020304" pitchFamily="18" charset="0"/>
              </a:rPr>
              <a:t>Content of the two containers at any given time is a</a:t>
            </a:r>
            <a:r>
              <a:rPr lang="en-US" b="1" dirty="0" smtClean="0">
                <a:solidFill>
                  <a:srgbClr val="444444"/>
                </a:solidFill>
                <a:latin typeface="Times New Roman" panose="02020603050405020304" pitchFamily="18" charset="0"/>
              </a:rPr>
              <a:t> problem state</a:t>
            </a:r>
            <a:endParaRPr lang="en-US" dirty="0" smtClean="0">
              <a:solidFill>
                <a:srgbClr val="444444"/>
              </a:solidFill>
              <a:latin typeface="Times New Roman" panose="02020603050405020304" pitchFamily="18" charset="0"/>
            </a:endParaRPr>
          </a:p>
          <a:p>
            <a:r>
              <a:rPr lang="en-US" dirty="0" smtClean="0">
                <a:solidFill>
                  <a:srgbClr val="444444"/>
                </a:solidFill>
                <a:latin typeface="Times New Roman" panose="02020603050405020304" pitchFamily="18" charset="0"/>
              </a:rPr>
              <a:t>        Let     x - content of the 4l container</a:t>
            </a:r>
            <a:r>
              <a:rPr lang="en-US" dirty="0" smtClean="0"/>
              <a:t/>
            </a:r>
            <a:br>
              <a:rPr lang="en-US" dirty="0" smtClean="0"/>
            </a:br>
            <a:r>
              <a:rPr lang="en-US" dirty="0" smtClean="0">
                <a:solidFill>
                  <a:srgbClr val="444444"/>
                </a:solidFill>
                <a:latin typeface="Times New Roman" panose="02020603050405020304" pitchFamily="18" charset="0"/>
              </a:rPr>
              <a:t>                  y - content of the 3l container        </a:t>
            </a:r>
          </a:p>
          <a:p>
            <a:r>
              <a:rPr lang="en-US" dirty="0" smtClean="0">
                <a:solidFill>
                  <a:srgbClr val="444444"/>
                </a:solidFill>
                <a:latin typeface="Times New Roman" panose="02020603050405020304" pitchFamily="18" charset="0"/>
              </a:rPr>
              <a:t>Then (</a:t>
            </a:r>
            <a:r>
              <a:rPr lang="en-US" dirty="0" err="1" smtClean="0">
                <a:solidFill>
                  <a:srgbClr val="444444"/>
                </a:solidFill>
                <a:latin typeface="Times New Roman" panose="02020603050405020304" pitchFamily="18" charset="0"/>
              </a:rPr>
              <a:t>x,y</a:t>
            </a:r>
            <a:r>
              <a:rPr lang="en-US" dirty="0" smtClean="0">
                <a:solidFill>
                  <a:srgbClr val="444444"/>
                </a:solidFill>
                <a:latin typeface="Times New Roman" panose="02020603050405020304" pitchFamily="18" charset="0"/>
              </a:rPr>
              <a:t>) - problem state represented by an ordered pair.</a:t>
            </a:r>
            <a:br>
              <a:rPr lang="en-US" dirty="0" smtClean="0">
                <a:solidFill>
                  <a:srgbClr val="444444"/>
                </a:solidFill>
                <a:latin typeface="Times New Roman" panose="02020603050405020304" pitchFamily="18" charset="0"/>
              </a:rPr>
            </a:br>
            <a:r>
              <a:rPr lang="en-US" dirty="0" smtClean="0">
                <a:solidFill>
                  <a:srgbClr val="444444"/>
                </a:solidFill>
                <a:latin typeface="Times New Roman" panose="02020603050405020304" pitchFamily="18" charset="0"/>
              </a:rPr>
              <a:t>        The set of all ordered pairs is the </a:t>
            </a:r>
            <a:r>
              <a:rPr lang="en-US" b="1" dirty="0" smtClean="0">
                <a:solidFill>
                  <a:srgbClr val="444444"/>
                </a:solidFill>
                <a:latin typeface="Times New Roman" panose="02020603050405020304" pitchFamily="18" charset="0"/>
              </a:rPr>
              <a:t>space </a:t>
            </a:r>
            <a:r>
              <a:rPr lang="en-US" dirty="0" smtClean="0">
                <a:solidFill>
                  <a:srgbClr val="444444"/>
                </a:solidFill>
                <a:latin typeface="Times New Roman" panose="02020603050405020304" pitchFamily="18" charset="0"/>
              </a:rPr>
              <a:t>of problem states or the </a:t>
            </a:r>
            <a:r>
              <a:rPr lang="en-US" b="1" dirty="0" smtClean="0">
                <a:solidFill>
                  <a:srgbClr val="444444"/>
                </a:solidFill>
                <a:latin typeface="Times New Roman" panose="02020603050405020304" pitchFamily="18" charset="0"/>
              </a:rPr>
              <a:t>state-space </a:t>
            </a:r>
            <a:r>
              <a:rPr lang="en-US" dirty="0" smtClean="0">
                <a:solidFill>
                  <a:srgbClr val="444444"/>
                </a:solidFill>
                <a:latin typeface="Times New Roman" panose="02020603050405020304" pitchFamily="18" charset="0"/>
              </a:rPr>
              <a:t>of the problem .</a:t>
            </a:r>
            <a:br>
              <a:rPr lang="en-US" dirty="0" smtClean="0">
                <a:solidFill>
                  <a:srgbClr val="444444"/>
                </a:solidFill>
                <a:latin typeface="Times New Roman" panose="02020603050405020304" pitchFamily="18" charset="0"/>
              </a:rPr>
            </a:br>
            <a:r>
              <a:rPr lang="en-US" dirty="0" smtClean="0">
                <a:solidFill>
                  <a:srgbClr val="444444"/>
                </a:solidFill>
                <a:latin typeface="Times New Roman" panose="02020603050405020304" pitchFamily="18" charset="0"/>
              </a:rPr>
              <a:t> </a:t>
            </a:r>
            <a:br>
              <a:rPr lang="en-US" dirty="0" smtClean="0">
                <a:solidFill>
                  <a:srgbClr val="444444"/>
                </a:solidFill>
                <a:latin typeface="Times New Roman" panose="02020603050405020304" pitchFamily="18" charset="0"/>
              </a:rPr>
            </a:br>
            <a:r>
              <a:rPr lang="en-US" dirty="0" smtClean="0">
                <a:solidFill>
                  <a:srgbClr val="444444"/>
                </a:solidFill>
                <a:latin typeface="Times New Roman" panose="02020603050405020304" pitchFamily="18" charset="0"/>
              </a:rPr>
              <a:t>        State-space :  { (</a:t>
            </a:r>
            <a:r>
              <a:rPr lang="en-US" dirty="0" err="1" smtClean="0">
                <a:solidFill>
                  <a:srgbClr val="444444"/>
                </a:solidFill>
                <a:latin typeface="Times New Roman" panose="02020603050405020304" pitchFamily="18" charset="0"/>
              </a:rPr>
              <a:t>x,y</a:t>
            </a:r>
            <a:r>
              <a:rPr lang="en-US" dirty="0" smtClean="0">
                <a:solidFill>
                  <a:srgbClr val="444444"/>
                </a:solidFill>
                <a:latin typeface="Times New Roman" panose="02020603050405020304" pitchFamily="18" charset="0"/>
              </a:rPr>
              <a:t>) | x = 0,1,2,3,4  y=0,1,2,3 }</a:t>
            </a:r>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815413" y="1397000"/>
          <a:ext cx="10465163" cy="4414520"/>
        </p:xfrm>
        <a:graphic>
          <a:graphicData uri="http://schemas.openxmlformats.org/drawingml/2006/table">
            <a:tbl>
              <a:tblPr firstRow="1" bandRow="1">
                <a:tableStyleId>{5940675A-B579-460E-94D1-54222C63F5DA}</a:tableStyleId>
              </a:tblPr>
              <a:tblGrid>
                <a:gridCol w="1358311">
                  <a:extLst>
                    <a:ext uri="{9D8B030D-6E8A-4147-A177-3AD203B41FA5}">
                      <a16:colId xmlns:a16="http://schemas.microsoft.com/office/drawing/2014/main" xmlns="" val="3576826914"/>
                    </a:ext>
                  </a:extLst>
                </a:gridCol>
                <a:gridCol w="4692344">
                  <a:extLst>
                    <a:ext uri="{9D8B030D-6E8A-4147-A177-3AD203B41FA5}">
                      <a16:colId xmlns:a16="http://schemas.microsoft.com/office/drawing/2014/main" xmlns="" val="3632055266"/>
                    </a:ext>
                  </a:extLst>
                </a:gridCol>
                <a:gridCol w="4414508">
                  <a:extLst>
                    <a:ext uri="{9D8B030D-6E8A-4147-A177-3AD203B41FA5}">
                      <a16:colId xmlns:a16="http://schemas.microsoft.com/office/drawing/2014/main" xmlns="" val="2558455219"/>
                    </a:ext>
                  </a:extLst>
                </a:gridCol>
              </a:tblGrid>
              <a:tr h="370840">
                <a:tc>
                  <a:txBody>
                    <a:bodyPr/>
                    <a:lstStyle/>
                    <a:p>
                      <a:r>
                        <a:rPr lang="en-US" b="1" dirty="0" smtClean="0"/>
                        <a:t>Rule</a:t>
                      </a:r>
                      <a:r>
                        <a:rPr lang="en-US" b="1" baseline="0" dirty="0" smtClean="0"/>
                        <a:t> NO</a:t>
                      </a:r>
                      <a:endParaRPr lang="en-US" b="1" dirty="0"/>
                    </a:p>
                  </a:txBody>
                  <a:tcPr marL="121920" marR="121920"/>
                </a:tc>
                <a:tc>
                  <a:txBody>
                    <a:bodyPr/>
                    <a:lstStyle/>
                    <a:p>
                      <a:r>
                        <a:rPr lang="en-US" sz="1800" b="1" i="0" kern="1200" dirty="0" smtClean="0">
                          <a:solidFill>
                            <a:schemeClr val="tx1"/>
                          </a:solidFill>
                          <a:effectLst/>
                          <a:latin typeface="+mn-lt"/>
                          <a:ea typeface="+mn-ea"/>
                          <a:cs typeface="+mn-cs"/>
                        </a:rPr>
                        <a:t>Operators for the problem state-space </a:t>
                      </a:r>
                      <a:endParaRPr lang="en-US" b="1" dirty="0"/>
                    </a:p>
                  </a:txBody>
                  <a:tcPr marL="121920" marR="121920"/>
                </a:tc>
                <a:tc>
                  <a:txBody>
                    <a:bodyPr/>
                    <a:lstStyle/>
                    <a:p>
                      <a:r>
                        <a:rPr lang="en-US" sz="1800" b="1" i="0" kern="1200" dirty="0" smtClean="0">
                          <a:solidFill>
                            <a:schemeClr val="tx1"/>
                          </a:solidFill>
                          <a:effectLst/>
                          <a:latin typeface="+mn-lt"/>
                          <a:ea typeface="+mn-ea"/>
                          <a:cs typeface="+mn-cs"/>
                        </a:rPr>
                        <a:t>The forwarded set of production rules </a:t>
                      </a:r>
                      <a:endParaRPr lang="en-US" b="1" dirty="0"/>
                    </a:p>
                  </a:txBody>
                  <a:tcPr marL="121920" marR="121920"/>
                </a:tc>
                <a:extLst>
                  <a:ext uri="{0D108BD9-81ED-4DB2-BD59-A6C34878D82A}">
                    <a16:rowId xmlns:a16="http://schemas.microsoft.com/office/drawing/2014/main" xmlns="" val="190175703"/>
                  </a:ext>
                </a:extLst>
              </a:tr>
              <a:tr h="370840">
                <a:tc>
                  <a:txBody>
                    <a:bodyPr/>
                    <a:lstStyle/>
                    <a:p>
                      <a:r>
                        <a:rPr lang="en-US" dirty="0" smtClean="0"/>
                        <a:t>1. </a:t>
                      </a:r>
                      <a:endParaRPr lang="en-US" dirty="0"/>
                    </a:p>
                  </a:txBody>
                  <a:tcPr marL="121920" marR="121920"/>
                </a:tc>
                <a:tc>
                  <a:txBody>
                    <a:bodyPr/>
                    <a:lstStyle/>
                    <a:p>
                      <a:r>
                        <a:rPr lang="en-US" sz="1800" b="0" i="0" kern="1200" dirty="0" smtClean="0">
                          <a:solidFill>
                            <a:schemeClr val="tx1"/>
                          </a:solidFill>
                          <a:effectLst/>
                          <a:latin typeface="+mn-lt"/>
                          <a:ea typeface="+mn-ea"/>
                          <a:cs typeface="+mn-cs"/>
                        </a:rPr>
                        <a:t>Fill the 4l container</a:t>
                      </a:r>
                      <a:endParaRPr lang="en-US"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IF (</a:t>
                      </a:r>
                      <a:r>
                        <a:rPr lang="en-US" sz="1800" b="0" i="0" kern="1200" dirty="0" err="1" smtClean="0">
                          <a:solidFill>
                            <a:schemeClr val="tx1"/>
                          </a:solidFill>
                          <a:effectLst/>
                          <a:latin typeface="+mn-lt"/>
                          <a:ea typeface="+mn-ea"/>
                          <a:cs typeface="+mn-cs"/>
                        </a:rPr>
                        <a:t>x,y</a:t>
                      </a:r>
                      <a:r>
                        <a:rPr lang="en-US" sz="1800" b="0" i="0" kern="1200" dirty="0" smtClean="0">
                          <a:solidFill>
                            <a:schemeClr val="tx1"/>
                          </a:solidFill>
                          <a:effectLst/>
                          <a:latin typeface="+mn-lt"/>
                          <a:ea typeface="+mn-ea"/>
                          <a:cs typeface="+mn-cs"/>
                        </a:rPr>
                        <a:t>| x?4) THEN (4,y)</a:t>
                      </a:r>
                      <a:endParaRPr lang="en-US" dirty="0"/>
                    </a:p>
                  </a:txBody>
                  <a:tcPr marL="121920" marR="121920"/>
                </a:tc>
                <a:extLst>
                  <a:ext uri="{0D108BD9-81ED-4DB2-BD59-A6C34878D82A}">
                    <a16:rowId xmlns:a16="http://schemas.microsoft.com/office/drawing/2014/main" xmlns="" val="2528911882"/>
                  </a:ext>
                </a:extLst>
              </a:tr>
              <a:tr h="370840">
                <a:tc>
                  <a:txBody>
                    <a:bodyPr/>
                    <a:lstStyle/>
                    <a:p>
                      <a:r>
                        <a:rPr lang="en-US" dirty="0" smtClean="0"/>
                        <a:t>2</a:t>
                      </a:r>
                      <a:endParaRPr lang="en-US" dirty="0"/>
                    </a:p>
                  </a:txBody>
                  <a:tcPr marL="121920" marR="121920"/>
                </a:tc>
                <a:tc>
                  <a:txBody>
                    <a:bodyPr/>
                    <a:lstStyle/>
                    <a:p>
                      <a:r>
                        <a:rPr lang="en-US" sz="1800" b="0" i="0" kern="1200" dirty="0" smtClean="0">
                          <a:solidFill>
                            <a:schemeClr val="tx1"/>
                          </a:solidFill>
                          <a:effectLst/>
                          <a:latin typeface="+mn-lt"/>
                          <a:ea typeface="+mn-ea"/>
                          <a:cs typeface="+mn-cs"/>
                        </a:rPr>
                        <a:t>Fill the 3l container</a:t>
                      </a:r>
                      <a:endParaRPr lang="en-US"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 IF (</a:t>
                      </a:r>
                      <a:r>
                        <a:rPr lang="en-US" sz="1800" b="0" i="0" kern="1200" dirty="0" err="1" smtClean="0">
                          <a:solidFill>
                            <a:schemeClr val="tx1"/>
                          </a:solidFill>
                          <a:effectLst/>
                          <a:latin typeface="+mn-lt"/>
                          <a:ea typeface="+mn-ea"/>
                          <a:cs typeface="+mn-cs"/>
                        </a:rPr>
                        <a:t>x,y</a:t>
                      </a:r>
                      <a:r>
                        <a:rPr lang="en-US" sz="1800" b="0" i="0" kern="1200" dirty="0" smtClean="0">
                          <a:solidFill>
                            <a:schemeClr val="tx1"/>
                          </a:solidFill>
                          <a:effectLst/>
                          <a:latin typeface="+mn-lt"/>
                          <a:ea typeface="+mn-ea"/>
                          <a:cs typeface="+mn-cs"/>
                        </a:rPr>
                        <a:t>| y?3) THEN (x,3)</a:t>
                      </a:r>
                      <a:endParaRPr lang="en-US" dirty="0"/>
                    </a:p>
                  </a:txBody>
                  <a:tcPr marL="121920" marR="121920"/>
                </a:tc>
                <a:extLst>
                  <a:ext uri="{0D108BD9-81ED-4DB2-BD59-A6C34878D82A}">
                    <a16:rowId xmlns:a16="http://schemas.microsoft.com/office/drawing/2014/main" xmlns="" val="3696952728"/>
                  </a:ext>
                </a:extLst>
              </a:tr>
              <a:tr h="370840">
                <a:tc>
                  <a:txBody>
                    <a:bodyPr/>
                    <a:lstStyle/>
                    <a:p>
                      <a:r>
                        <a:rPr lang="en-US" dirty="0" smtClean="0"/>
                        <a:t>3</a:t>
                      </a:r>
                      <a:endParaRPr lang="en-US" dirty="0"/>
                    </a:p>
                  </a:txBody>
                  <a:tcPr marL="121920" marR="121920"/>
                </a:tc>
                <a:tc>
                  <a:txBody>
                    <a:bodyPr/>
                    <a:lstStyle/>
                    <a:p>
                      <a:r>
                        <a:rPr lang="en-US" sz="1800" b="0" i="0" kern="1200" dirty="0" smtClean="0">
                          <a:solidFill>
                            <a:schemeClr val="tx1"/>
                          </a:solidFill>
                          <a:effectLst/>
                          <a:latin typeface="+mn-lt"/>
                          <a:ea typeface="+mn-ea"/>
                          <a:cs typeface="+mn-cs"/>
                        </a:rPr>
                        <a:t>Empty the 4l container</a:t>
                      </a:r>
                      <a:endParaRPr lang="en-US"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 IF (</a:t>
                      </a:r>
                      <a:r>
                        <a:rPr lang="en-US" sz="1800" b="0" i="0" kern="1200" dirty="0" err="1" smtClean="0">
                          <a:solidFill>
                            <a:schemeClr val="tx1"/>
                          </a:solidFill>
                          <a:effectLst/>
                          <a:latin typeface="+mn-lt"/>
                          <a:ea typeface="+mn-ea"/>
                          <a:cs typeface="+mn-cs"/>
                        </a:rPr>
                        <a:t>x,y</a:t>
                      </a:r>
                      <a:r>
                        <a:rPr lang="en-US" sz="1800" b="0" i="0" kern="1200" dirty="0" smtClean="0">
                          <a:solidFill>
                            <a:schemeClr val="tx1"/>
                          </a:solidFill>
                          <a:effectLst/>
                          <a:latin typeface="+mn-lt"/>
                          <a:ea typeface="+mn-ea"/>
                          <a:cs typeface="+mn-cs"/>
                        </a:rPr>
                        <a:t>| x&gt;0) THEN (0,y)</a:t>
                      </a:r>
                      <a:endParaRPr lang="en-US" dirty="0"/>
                    </a:p>
                  </a:txBody>
                  <a:tcPr marL="121920" marR="121920"/>
                </a:tc>
                <a:extLst>
                  <a:ext uri="{0D108BD9-81ED-4DB2-BD59-A6C34878D82A}">
                    <a16:rowId xmlns:a16="http://schemas.microsoft.com/office/drawing/2014/main" xmlns="" val="1736328810"/>
                  </a:ext>
                </a:extLst>
              </a:tr>
              <a:tr h="370840">
                <a:tc>
                  <a:txBody>
                    <a:bodyPr/>
                    <a:lstStyle/>
                    <a:p>
                      <a:r>
                        <a:rPr lang="en-US" dirty="0" smtClean="0"/>
                        <a:t>4</a:t>
                      </a:r>
                      <a:endParaRPr lang="en-US" dirty="0"/>
                    </a:p>
                  </a:txBody>
                  <a:tcPr marL="121920" marR="121920"/>
                </a:tc>
                <a:tc>
                  <a:txBody>
                    <a:bodyPr/>
                    <a:lstStyle/>
                    <a:p>
                      <a:r>
                        <a:rPr lang="en-US" sz="1800" b="0" i="0" kern="1200" dirty="0" smtClean="0">
                          <a:solidFill>
                            <a:schemeClr val="tx1"/>
                          </a:solidFill>
                          <a:effectLst/>
                          <a:latin typeface="+mn-lt"/>
                          <a:ea typeface="+mn-ea"/>
                          <a:cs typeface="+mn-cs"/>
                        </a:rPr>
                        <a:t>Empty the 3l container</a:t>
                      </a:r>
                      <a:endParaRPr lang="en-US"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IF (</a:t>
                      </a:r>
                      <a:r>
                        <a:rPr lang="en-US" sz="1800" b="0" i="0" kern="1200" dirty="0" err="1" smtClean="0">
                          <a:solidFill>
                            <a:schemeClr val="tx1"/>
                          </a:solidFill>
                          <a:effectLst/>
                          <a:latin typeface="+mn-lt"/>
                          <a:ea typeface="+mn-ea"/>
                          <a:cs typeface="+mn-cs"/>
                        </a:rPr>
                        <a:t>x,y</a:t>
                      </a:r>
                      <a:r>
                        <a:rPr lang="en-US" sz="1800" b="0" i="0" kern="1200" dirty="0" smtClean="0">
                          <a:solidFill>
                            <a:schemeClr val="tx1"/>
                          </a:solidFill>
                          <a:effectLst/>
                          <a:latin typeface="+mn-lt"/>
                          <a:ea typeface="+mn-ea"/>
                          <a:cs typeface="+mn-cs"/>
                        </a:rPr>
                        <a:t>| y&gt;0) THEN (x,0)</a:t>
                      </a:r>
                      <a:endParaRPr lang="en-US" dirty="0"/>
                    </a:p>
                  </a:txBody>
                  <a:tcPr marL="121920" marR="121920"/>
                </a:tc>
                <a:extLst>
                  <a:ext uri="{0D108BD9-81ED-4DB2-BD59-A6C34878D82A}">
                    <a16:rowId xmlns:a16="http://schemas.microsoft.com/office/drawing/2014/main" xmlns="" val="2404888747"/>
                  </a:ext>
                </a:extLst>
              </a:tr>
              <a:tr h="370840">
                <a:tc>
                  <a:txBody>
                    <a:bodyPr/>
                    <a:lstStyle/>
                    <a:p>
                      <a:r>
                        <a:rPr lang="en-US" dirty="0" smtClean="0"/>
                        <a:t>5</a:t>
                      </a:r>
                      <a:endParaRPr lang="en-US" dirty="0"/>
                    </a:p>
                  </a:txBody>
                  <a:tcPr marL="121920" marR="121920"/>
                </a:tc>
                <a:tc>
                  <a:txBody>
                    <a:bodyPr/>
                    <a:lstStyle/>
                    <a:p>
                      <a:r>
                        <a:rPr lang="en-US" sz="1800" b="0" i="0" kern="1200" dirty="0" smtClean="0">
                          <a:solidFill>
                            <a:schemeClr val="tx1"/>
                          </a:solidFill>
                          <a:effectLst/>
                          <a:latin typeface="+mn-lt"/>
                          <a:ea typeface="+mn-ea"/>
                          <a:cs typeface="+mn-cs"/>
                        </a:rPr>
                        <a:t>Pour water from 3l container into 4l container until 4l container is full</a:t>
                      </a:r>
                      <a:endParaRPr lang="en-US"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b="0" i="0" kern="1200" dirty="0" smtClean="0">
                          <a:solidFill>
                            <a:schemeClr val="tx1"/>
                          </a:solidFill>
                          <a:effectLst/>
                          <a:latin typeface="+mn-lt"/>
                          <a:ea typeface="+mn-ea"/>
                          <a:cs typeface="+mn-cs"/>
                        </a:rPr>
                        <a:t>IF (</a:t>
                      </a:r>
                      <a:r>
                        <a:rPr lang="es-ES" sz="1800" b="0" i="0" kern="1200" dirty="0" err="1" smtClean="0">
                          <a:solidFill>
                            <a:schemeClr val="tx1"/>
                          </a:solidFill>
                          <a:effectLst/>
                          <a:latin typeface="+mn-lt"/>
                          <a:ea typeface="+mn-ea"/>
                          <a:cs typeface="+mn-cs"/>
                        </a:rPr>
                        <a:t>x,y</a:t>
                      </a:r>
                      <a:r>
                        <a:rPr lang="es-ES" sz="1800" b="0" i="0" kern="1200" dirty="0" smtClean="0">
                          <a:solidFill>
                            <a:schemeClr val="tx1"/>
                          </a:solidFill>
                          <a:effectLst/>
                          <a:latin typeface="+mn-lt"/>
                          <a:ea typeface="+mn-ea"/>
                          <a:cs typeface="+mn-cs"/>
                        </a:rPr>
                        <a:t>| </a:t>
                      </a:r>
                      <a:r>
                        <a:rPr lang="es-ES" sz="1800" b="0" i="0" kern="1200" dirty="0" err="1" smtClean="0">
                          <a:solidFill>
                            <a:schemeClr val="tx1"/>
                          </a:solidFill>
                          <a:effectLst/>
                          <a:latin typeface="+mn-lt"/>
                          <a:ea typeface="+mn-ea"/>
                          <a:cs typeface="+mn-cs"/>
                        </a:rPr>
                        <a:t>x+y</a:t>
                      </a:r>
                      <a:r>
                        <a:rPr lang="es-ES" sz="1800" b="0" i="0" kern="1200" dirty="0" smtClean="0">
                          <a:solidFill>
                            <a:schemeClr val="tx1"/>
                          </a:solidFill>
                          <a:effectLst/>
                          <a:latin typeface="+mn-lt"/>
                          <a:ea typeface="+mn-ea"/>
                          <a:cs typeface="+mn-cs"/>
                        </a:rPr>
                        <a:t>&gt;=4 ? y&gt;0 ? x?4) THEN (4,y-(4-x))</a:t>
                      </a:r>
                      <a:endParaRPr lang="en-US" dirty="0"/>
                    </a:p>
                  </a:txBody>
                  <a:tcPr marL="121920" marR="121920"/>
                </a:tc>
                <a:extLst>
                  <a:ext uri="{0D108BD9-81ED-4DB2-BD59-A6C34878D82A}">
                    <a16:rowId xmlns:a16="http://schemas.microsoft.com/office/drawing/2014/main" xmlns="" val="2162248278"/>
                  </a:ext>
                </a:extLst>
              </a:tr>
              <a:tr h="370840">
                <a:tc>
                  <a:txBody>
                    <a:bodyPr/>
                    <a:lstStyle/>
                    <a:p>
                      <a:r>
                        <a:rPr lang="en-US" dirty="0" smtClean="0"/>
                        <a:t>6</a:t>
                      </a:r>
                      <a:endParaRPr lang="en-US" dirty="0"/>
                    </a:p>
                  </a:txBody>
                  <a:tcPr marL="121920" marR="121920"/>
                </a:tc>
                <a:tc>
                  <a:txBody>
                    <a:bodyPr/>
                    <a:lstStyle/>
                    <a:p>
                      <a:r>
                        <a:rPr lang="en-US" sz="1800" b="0" i="0" kern="1200" dirty="0" smtClean="0">
                          <a:solidFill>
                            <a:schemeClr val="tx1"/>
                          </a:solidFill>
                          <a:effectLst/>
                          <a:latin typeface="+mn-lt"/>
                          <a:ea typeface="+mn-ea"/>
                          <a:cs typeface="+mn-cs"/>
                        </a:rPr>
                        <a:t>Pour water from 4l container into the 3l container until the 3l container is    full</a:t>
                      </a:r>
                      <a:endParaRPr lang="en-US"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b="0" i="0" kern="1200" dirty="0" smtClean="0">
                          <a:solidFill>
                            <a:schemeClr val="tx1"/>
                          </a:solidFill>
                          <a:effectLst/>
                          <a:latin typeface="+mn-lt"/>
                          <a:ea typeface="+mn-ea"/>
                          <a:cs typeface="+mn-cs"/>
                        </a:rPr>
                        <a:t>IF (</a:t>
                      </a:r>
                      <a:r>
                        <a:rPr lang="es-ES" sz="1800" b="0" i="0" kern="1200" dirty="0" err="1" smtClean="0">
                          <a:solidFill>
                            <a:schemeClr val="tx1"/>
                          </a:solidFill>
                          <a:effectLst/>
                          <a:latin typeface="+mn-lt"/>
                          <a:ea typeface="+mn-ea"/>
                          <a:cs typeface="+mn-cs"/>
                        </a:rPr>
                        <a:t>x,y</a:t>
                      </a:r>
                      <a:r>
                        <a:rPr lang="es-ES" sz="1800" b="0" i="0" kern="1200" dirty="0" smtClean="0">
                          <a:solidFill>
                            <a:schemeClr val="tx1"/>
                          </a:solidFill>
                          <a:effectLst/>
                          <a:latin typeface="+mn-lt"/>
                          <a:ea typeface="+mn-ea"/>
                          <a:cs typeface="+mn-cs"/>
                        </a:rPr>
                        <a:t>| </a:t>
                      </a:r>
                      <a:r>
                        <a:rPr lang="es-ES" sz="1800" b="0" i="0" kern="1200" dirty="0" err="1" smtClean="0">
                          <a:solidFill>
                            <a:schemeClr val="tx1"/>
                          </a:solidFill>
                          <a:effectLst/>
                          <a:latin typeface="+mn-lt"/>
                          <a:ea typeface="+mn-ea"/>
                          <a:cs typeface="+mn-cs"/>
                        </a:rPr>
                        <a:t>x+y</a:t>
                      </a:r>
                      <a:r>
                        <a:rPr lang="es-ES" sz="1800" b="0" i="0" kern="1200" dirty="0" smtClean="0">
                          <a:solidFill>
                            <a:schemeClr val="tx1"/>
                          </a:solidFill>
                          <a:effectLst/>
                          <a:latin typeface="+mn-lt"/>
                          <a:ea typeface="+mn-ea"/>
                          <a:cs typeface="+mn-cs"/>
                        </a:rPr>
                        <a:t>&gt;=3 ? x&gt;0 ? y?3) THEN (x-(3-y),3)</a:t>
                      </a:r>
                      <a:endParaRPr lang="en-US" dirty="0"/>
                    </a:p>
                  </a:txBody>
                  <a:tcPr marL="121920" marR="121920"/>
                </a:tc>
                <a:extLst>
                  <a:ext uri="{0D108BD9-81ED-4DB2-BD59-A6C34878D82A}">
                    <a16:rowId xmlns:a16="http://schemas.microsoft.com/office/drawing/2014/main" xmlns="" val="1322201601"/>
                  </a:ext>
                </a:extLst>
              </a:tr>
              <a:tr h="370840">
                <a:tc>
                  <a:txBody>
                    <a:bodyPr/>
                    <a:lstStyle/>
                    <a:p>
                      <a:r>
                        <a:rPr lang="en-US" dirty="0" smtClean="0"/>
                        <a:t>7</a:t>
                      </a:r>
                      <a:endParaRPr lang="en-US" dirty="0"/>
                    </a:p>
                  </a:txBody>
                  <a:tcPr marL="121920" marR="121920"/>
                </a:tc>
                <a:tc>
                  <a:txBody>
                    <a:bodyPr/>
                    <a:lstStyle/>
                    <a:p>
                      <a:r>
                        <a:rPr lang="en-US" sz="1800" b="0" i="0" kern="1200" dirty="0" smtClean="0">
                          <a:solidFill>
                            <a:schemeClr val="tx1"/>
                          </a:solidFill>
                          <a:effectLst/>
                          <a:latin typeface="+mn-lt"/>
                          <a:ea typeface="+mn-ea"/>
                          <a:cs typeface="+mn-cs"/>
                        </a:rPr>
                        <a:t>Pour all the water from 3l container into the 4l container</a:t>
                      </a:r>
                      <a:endParaRPr lang="en-US"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b="0" i="0" kern="1200" dirty="0" smtClean="0">
                          <a:solidFill>
                            <a:schemeClr val="tx1"/>
                          </a:solidFill>
                          <a:effectLst/>
                          <a:latin typeface="+mn-lt"/>
                          <a:ea typeface="+mn-ea"/>
                          <a:cs typeface="+mn-cs"/>
                        </a:rPr>
                        <a:t>IF (</a:t>
                      </a:r>
                      <a:r>
                        <a:rPr lang="es-ES" sz="1800" b="0" i="0" kern="1200" dirty="0" err="1" smtClean="0">
                          <a:solidFill>
                            <a:schemeClr val="tx1"/>
                          </a:solidFill>
                          <a:effectLst/>
                          <a:latin typeface="+mn-lt"/>
                          <a:ea typeface="+mn-ea"/>
                          <a:cs typeface="+mn-cs"/>
                        </a:rPr>
                        <a:t>x,y</a:t>
                      </a:r>
                      <a:r>
                        <a:rPr lang="es-ES" sz="1800" b="0" i="0" kern="1200" dirty="0" smtClean="0">
                          <a:solidFill>
                            <a:schemeClr val="tx1"/>
                          </a:solidFill>
                          <a:effectLst/>
                          <a:latin typeface="+mn-lt"/>
                          <a:ea typeface="+mn-ea"/>
                          <a:cs typeface="+mn-cs"/>
                        </a:rPr>
                        <a:t>| </a:t>
                      </a:r>
                      <a:r>
                        <a:rPr lang="es-ES" sz="1800" b="0" i="0" kern="1200" dirty="0" err="1" smtClean="0">
                          <a:solidFill>
                            <a:schemeClr val="tx1"/>
                          </a:solidFill>
                          <a:effectLst/>
                          <a:latin typeface="+mn-lt"/>
                          <a:ea typeface="+mn-ea"/>
                          <a:cs typeface="+mn-cs"/>
                        </a:rPr>
                        <a:t>x+y</a:t>
                      </a:r>
                      <a:r>
                        <a:rPr lang="es-ES" sz="1800" b="0" i="0" kern="1200" dirty="0" smtClean="0">
                          <a:solidFill>
                            <a:schemeClr val="tx1"/>
                          </a:solidFill>
                          <a:effectLst/>
                          <a:latin typeface="+mn-lt"/>
                          <a:ea typeface="+mn-ea"/>
                          <a:cs typeface="+mn-cs"/>
                        </a:rPr>
                        <a:t>?=4 ? y&gt;0) THEN (x+y,0)</a:t>
                      </a:r>
                      <a:endParaRPr lang="en-US" dirty="0"/>
                    </a:p>
                  </a:txBody>
                  <a:tcPr marL="121920" marR="121920"/>
                </a:tc>
                <a:extLst>
                  <a:ext uri="{0D108BD9-81ED-4DB2-BD59-A6C34878D82A}">
                    <a16:rowId xmlns:a16="http://schemas.microsoft.com/office/drawing/2014/main" xmlns="" val="3001607509"/>
                  </a:ext>
                </a:extLst>
              </a:tr>
              <a:tr h="370840">
                <a:tc>
                  <a:txBody>
                    <a:bodyPr/>
                    <a:lstStyle/>
                    <a:p>
                      <a:r>
                        <a:rPr lang="en-US" dirty="0" smtClean="0"/>
                        <a:t>8</a:t>
                      </a:r>
                      <a:endParaRPr lang="en-US" dirty="0"/>
                    </a:p>
                  </a:txBody>
                  <a:tcPr marL="121920" marR="121920"/>
                </a:tc>
                <a:tc>
                  <a:txBody>
                    <a:bodyPr/>
                    <a:lstStyle/>
                    <a:p>
                      <a:r>
                        <a:rPr lang="en-US" sz="1800" b="0" i="0" kern="1200" dirty="0" smtClean="0">
                          <a:solidFill>
                            <a:schemeClr val="tx1"/>
                          </a:solidFill>
                          <a:effectLst/>
                          <a:latin typeface="+mn-lt"/>
                          <a:ea typeface="+mn-ea"/>
                          <a:cs typeface="+mn-cs"/>
                        </a:rPr>
                        <a:t>Pour all the water from 4l container into the 3l container</a:t>
                      </a:r>
                      <a:endParaRPr lang="en-US"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IF (</a:t>
                      </a:r>
                      <a:r>
                        <a:rPr lang="en-US" sz="1800" b="0" i="0" kern="1200" dirty="0" err="1" smtClean="0">
                          <a:solidFill>
                            <a:schemeClr val="tx1"/>
                          </a:solidFill>
                          <a:effectLst/>
                          <a:latin typeface="+mn-lt"/>
                          <a:ea typeface="+mn-ea"/>
                          <a:cs typeface="+mn-cs"/>
                        </a:rPr>
                        <a:t>x,y</a:t>
                      </a:r>
                      <a:r>
                        <a:rPr lang="en-US" sz="1800" b="0" i="0" kern="1200" dirty="0" smtClean="0">
                          <a:solidFill>
                            <a:schemeClr val="tx1"/>
                          </a:solidFill>
                          <a:effectLst/>
                          <a:latin typeface="+mn-lt"/>
                          <a:ea typeface="+mn-ea"/>
                          <a:cs typeface="+mn-cs"/>
                        </a:rPr>
                        <a:t>| </a:t>
                      </a:r>
                      <a:r>
                        <a:rPr lang="en-US" sz="1800" b="0" i="0" kern="1200" dirty="0" err="1" smtClean="0">
                          <a:solidFill>
                            <a:schemeClr val="tx1"/>
                          </a:solidFill>
                          <a:effectLst/>
                          <a:latin typeface="+mn-lt"/>
                          <a:ea typeface="+mn-ea"/>
                          <a:cs typeface="+mn-cs"/>
                        </a:rPr>
                        <a:t>x+y</a:t>
                      </a:r>
                      <a:r>
                        <a:rPr lang="en-US" sz="1800" b="0" i="0" kern="1200" dirty="0" smtClean="0">
                          <a:solidFill>
                            <a:schemeClr val="tx1"/>
                          </a:solidFill>
                          <a:effectLst/>
                          <a:latin typeface="+mn-lt"/>
                          <a:ea typeface="+mn-ea"/>
                          <a:cs typeface="+mn-cs"/>
                        </a:rPr>
                        <a:t>?=3 ? x&gt;0) THEN (0,x+y)</a:t>
                      </a:r>
                      <a:endParaRPr lang="en-US" dirty="0"/>
                    </a:p>
                  </a:txBody>
                  <a:tcPr marL="121920" marR="121920"/>
                </a:tc>
                <a:extLst>
                  <a:ext uri="{0D108BD9-81ED-4DB2-BD59-A6C34878D82A}">
                    <a16:rowId xmlns:a16="http://schemas.microsoft.com/office/drawing/2014/main" xmlns="" val="524736928"/>
                  </a:ext>
                </a:extLst>
              </a:tr>
            </a:tbl>
          </a:graphicData>
        </a:graphic>
      </p:graphicFrame>
    </p:spTree>
    <p:extLst>
      <p:ext uri="{BB962C8B-B14F-4D97-AF65-F5344CB8AC3E}">
        <p14:creationId xmlns:p14="http://schemas.microsoft.com/office/powerpoint/2010/main" xmlns="" val="900385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295564" y="496389"/>
            <a:ext cx="11500196" cy="5956662"/>
          </a:xfrm>
        </p:spPr>
        <p:txBody>
          <a:bodyPr>
            <a:normAutofit/>
          </a:bodyPr>
          <a:lstStyle/>
          <a:p>
            <a:pPr algn="just" fontAlgn="base">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Initial </a:t>
            </a:r>
            <a:r>
              <a:rPr lang="en-US" sz="2200" dirty="0">
                <a:latin typeface="Times New Roman" pitchFamily="18" charset="0"/>
                <a:ea typeface="Microsoft Sans Serif" panose="020B0604020202020204" pitchFamily="34" charset="0"/>
                <a:cs typeface="Times New Roman" pitchFamily="18" charset="0"/>
              </a:rPr>
              <a:t>state, actions, and transition model together define the </a:t>
            </a:r>
            <a:r>
              <a:rPr lang="en-US" sz="2200" b="1" i="1" dirty="0">
                <a:latin typeface="Times New Roman" pitchFamily="18" charset="0"/>
                <a:ea typeface="Microsoft Sans Serif" panose="020B0604020202020204" pitchFamily="34" charset="0"/>
                <a:cs typeface="Times New Roman" pitchFamily="18" charset="0"/>
              </a:rPr>
              <a:t>state-space</a:t>
            </a:r>
            <a:r>
              <a:rPr lang="en-US" sz="2200" dirty="0">
                <a:latin typeface="Times New Roman" pitchFamily="18" charset="0"/>
                <a:ea typeface="Microsoft Sans Serif" panose="020B0604020202020204" pitchFamily="34" charset="0"/>
                <a:cs typeface="Times New Roman" pitchFamily="18" charset="0"/>
              </a:rPr>
              <a:t> of the </a:t>
            </a:r>
            <a:r>
              <a:rPr lang="en-US" sz="2200" dirty="0" smtClean="0">
                <a:latin typeface="Times New Roman" pitchFamily="18" charset="0"/>
                <a:ea typeface="Microsoft Sans Serif" panose="020B0604020202020204" pitchFamily="34" charset="0"/>
                <a:cs typeface="Times New Roman" pitchFamily="18" charset="0"/>
              </a:rPr>
              <a:t>problem. </a:t>
            </a:r>
          </a:p>
          <a:p>
            <a:pPr algn="just" fontAlgn="base">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State-space </a:t>
            </a:r>
            <a:r>
              <a:rPr lang="en-US" sz="2200" dirty="0">
                <a:latin typeface="Times New Roman" pitchFamily="18" charset="0"/>
                <a:ea typeface="Microsoft Sans Serif" panose="020B0604020202020204" pitchFamily="34" charset="0"/>
                <a:cs typeface="Times New Roman" pitchFamily="18" charset="0"/>
              </a:rPr>
              <a:t>of a problem is a set of all states which can be reached from the initial state followed by any sequence of actions. </a:t>
            </a:r>
            <a:endParaRPr lang="en-US" sz="2200" dirty="0" smtClean="0">
              <a:latin typeface="Times New Roman" pitchFamily="18" charset="0"/>
              <a:ea typeface="Microsoft Sans Serif" panose="020B0604020202020204" pitchFamily="34" charset="0"/>
              <a:cs typeface="Times New Roman" pitchFamily="18" charset="0"/>
            </a:endParaRPr>
          </a:p>
          <a:p>
            <a:pPr algn="just" fontAlgn="base">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The </a:t>
            </a:r>
            <a:r>
              <a:rPr lang="en-US" sz="2200" dirty="0">
                <a:latin typeface="Times New Roman" pitchFamily="18" charset="0"/>
                <a:ea typeface="Microsoft Sans Serif" panose="020B0604020202020204" pitchFamily="34" charset="0"/>
                <a:cs typeface="Times New Roman" pitchFamily="18" charset="0"/>
              </a:rPr>
              <a:t>state-space forms a directed map or graph where nodes are the states, links between the nodes are actions, and the path is a sequence of states connected by the sequence of actions.</a:t>
            </a:r>
          </a:p>
          <a:p>
            <a:pPr lvl="1" algn="just" fontAlgn="base">
              <a:lnSpc>
                <a:spcPct val="150000"/>
              </a:lnSpc>
              <a:buFont typeface="Wingdings" panose="05000000000000000000" pitchFamily="2" charset="2"/>
              <a:buChar char="Ø"/>
            </a:pPr>
            <a:r>
              <a:rPr lang="en-US" sz="1900" b="1" dirty="0">
                <a:latin typeface="Times New Roman" pitchFamily="18" charset="0"/>
                <a:ea typeface="Microsoft Sans Serif" panose="020B0604020202020204" pitchFamily="34" charset="0"/>
                <a:cs typeface="Times New Roman" pitchFamily="18" charset="0"/>
              </a:rPr>
              <a:t>Search:</a:t>
            </a:r>
            <a:r>
              <a:rPr lang="en-US" sz="1900" dirty="0">
                <a:latin typeface="Times New Roman" pitchFamily="18" charset="0"/>
                <a:ea typeface="Microsoft Sans Serif" panose="020B0604020202020204" pitchFamily="34" charset="0"/>
                <a:cs typeface="Times New Roman" pitchFamily="18" charset="0"/>
              </a:rPr>
              <a:t> It identifies all the best possible sequence of actions to reach the goal state from the current state. It takes a problem as an input and returns solution as its output.</a:t>
            </a:r>
          </a:p>
          <a:p>
            <a:pPr lvl="1" algn="just" fontAlgn="base">
              <a:lnSpc>
                <a:spcPct val="150000"/>
              </a:lnSpc>
              <a:buFont typeface="Wingdings" panose="05000000000000000000" pitchFamily="2" charset="2"/>
              <a:buChar char="Ø"/>
            </a:pPr>
            <a:r>
              <a:rPr lang="en-US" sz="1900" b="1" dirty="0">
                <a:latin typeface="Times New Roman" pitchFamily="18" charset="0"/>
                <a:ea typeface="Microsoft Sans Serif" panose="020B0604020202020204" pitchFamily="34" charset="0"/>
                <a:cs typeface="Times New Roman" pitchFamily="18" charset="0"/>
              </a:rPr>
              <a:t>Solution:</a:t>
            </a:r>
            <a:r>
              <a:rPr lang="en-US" sz="1900" dirty="0">
                <a:latin typeface="Times New Roman" pitchFamily="18" charset="0"/>
                <a:ea typeface="Microsoft Sans Serif" panose="020B0604020202020204" pitchFamily="34" charset="0"/>
                <a:cs typeface="Times New Roman" pitchFamily="18" charset="0"/>
              </a:rPr>
              <a:t> It finds the best algorithm out of various algorithms, which may be proven as the best optimal solution.</a:t>
            </a:r>
          </a:p>
          <a:p>
            <a:pPr lvl="1" algn="just" fontAlgn="base">
              <a:lnSpc>
                <a:spcPct val="150000"/>
              </a:lnSpc>
              <a:buFont typeface="Wingdings" panose="05000000000000000000" pitchFamily="2" charset="2"/>
              <a:buChar char="Ø"/>
            </a:pPr>
            <a:r>
              <a:rPr lang="en-US" sz="1900" b="1" dirty="0">
                <a:latin typeface="Times New Roman" pitchFamily="18" charset="0"/>
                <a:ea typeface="Microsoft Sans Serif" panose="020B0604020202020204" pitchFamily="34" charset="0"/>
                <a:cs typeface="Times New Roman" pitchFamily="18" charset="0"/>
              </a:rPr>
              <a:t>Execution:</a:t>
            </a:r>
            <a:r>
              <a:rPr lang="en-US" sz="1900" dirty="0">
                <a:latin typeface="Times New Roman" pitchFamily="18" charset="0"/>
                <a:ea typeface="Microsoft Sans Serif" panose="020B0604020202020204" pitchFamily="34" charset="0"/>
                <a:cs typeface="Times New Roman" pitchFamily="18" charset="0"/>
              </a:rPr>
              <a:t> It executes the best optimal solution from the searching algorithms to reach the goal state from the current state.</a:t>
            </a:r>
          </a:p>
          <a:p>
            <a:pPr marL="0" indent="0" algn="just">
              <a:lnSpc>
                <a:spcPct val="100000"/>
              </a:lnSpc>
              <a:buNone/>
            </a:pPr>
            <a:endParaRPr lang="en-IN" sz="2200" dirty="0">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 xmlns:p14="http://schemas.microsoft.com/office/powerpoint/2010/main" val="22720746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2828836"/>
            <a:ext cx="11521280" cy="1384995"/>
          </a:xfrm>
          <a:prstGeom prst="rect">
            <a:avLst/>
          </a:prstGeom>
        </p:spPr>
        <p:txBody>
          <a:bodyPr wrap="square">
            <a:spAutoFit/>
          </a:bodyPr>
          <a:lstStyle/>
          <a:p>
            <a:pPr algn="just"/>
            <a:r>
              <a:rPr lang="en-US" sz="2800" dirty="0">
                <a:solidFill>
                  <a:srgbClr val="444444"/>
                </a:solidFill>
                <a:latin typeface="Times New Roman" panose="02020603050405020304" pitchFamily="18" charset="0"/>
              </a:rPr>
              <a:t>Nodes are examined level by level. Open nodes are ordered in ascending </a:t>
            </a:r>
            <a:r>
              <a:rPr lang="en-US" sz="2800" dirty="0" smtClean="0">
                <a:solidFill>
                  <a:srgbClr val="444444"/>
                </a:solidFill>
                <a:latin typeface="Times New Roman" panose="02020603050405020304" pitchFamily="18" charset="0"/>
              </a:rPr>
              <a:t>order of </a:t>
            </a:r>
            <a:r>
              <a:rPr lang="en-US" sz="2800" dirty="0">
                <a:solidFill>
                  <a:srgbClr val="444444"/>
                </a:solidFill>
                <a:latin typeface="Times New Roman" panose="02020603050405020304" pitchFamily="18" charset="0"/>
              </a:rPr>
              <a:t>their depth (nodes at the lowest level of the depth are at the front of the queue) FIFO structure. </a:t>
            </a:r>
            <a:endParaRPr lang="en-US" sz="2800" b="0" i="0" dirty="0">
              <a:solidFill>
                <a:srgbClr val="444444"/>
              </a:solidFill>
              <a:effectLst/>
              <a:latin typeface="Times New Roman" panose="02020603050405020304" pitchFamily="18" charset="0"/>
            </a:endParaRPr>
          </a:p>
        </p:txBody>
      </p:sp>
    </p:spTree>
    <p:extLst>
      <p:ext uri="{BB962C8B-B14F-4D97-AF65-F5344CB8AC3E}">
        <p14:creationId xmlns:p14="http://schemas.microsoft.com/office/powerpoint/2010/main" xmlns="" val="3233701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ri.cankaya.edu.tr/~agorur/AI/AI/~ceng462/303/lect/gif/ch45g.gif"/>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5242" r="8271"/>
          <a:stretch/>
        </p:blipFill>
        <p:spPr bwMode="auto">
          <a:xfrm>
            <a:off x="1391477" y="692696"/>
            <a:ext cx="9505057" cy="526565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238264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30077" t="11610" r="27309" b="5704"/>
          <a:stretch/>
        </p:blipFill>
        <p:spPr>
          <a:xfrm>
            <a:off x="0" y="-566"/>
            <a:ext cx="12192000" cy="6858566"/>
          </a:xfrm>
          <a:prstGeom prst="rect">
            <a:avLst/>
          </a:prstGeom>
        </p:spPr>
      </p:pic>
    </p:spTree>
    <p:extLst>
      <p:ext uri="{BB962C8B-B14F-4D97-AF65-F5344CB8AC3E}">
        <p14:creationId xmlns:p14="http://schemas.microsoft.com/office/powerpoint/2010/main" xmlns="" val="5068602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074" y="343331"/>
            <a:ext cx="11234057" cy="6112887"/>
          </a:xfrm>
        </p:spPr>
        <p:txBody>
          <a:bodyPr>
            <a:normAutofit fontScale="92500" lnSpcReduction="10000"/>
          </a:bodyPr>
          <a:lstStyle/>
          <a:p>
            <a:pPr marL="0" indent="0" algn="just" fontAlgn="base">
              <a:lnSpc>
                <a:spcPct val="100000"/>
              </a:lnSpc>
              <a:buNone/>
            </a:pPr>
            <a:r>
              <a:rPr lang="en-IN" sz="2600" dirty="0">
                <a:solidFill>
                  <a:srgbClr val="00B050"/>
                </a:solidFill>
                <a:latin typeface="Times New Roman" panose="02020603050405020304" pitchFamily="18" charset="0"/>
                <a:cs typeface="Times New Roman" panose="02020603050405020304" pitchFamily="18" charset="0"/>
              </a:rPr>
              <a:t>Uniform-cost search</a:t>
            </a:r>
            <a:endParaRPr lang="en-US" sz="2600" dirty="0">
              <a:solidFill>
                <a:srgbClr val="00B050"/>
              </a:solidFill>
              <a:latin typeface="Times New Roman" panose="02020603050405020304" pitchFamily="18" charset="0"/>
              <a:cs typeface="Times New Roman" panose="02020603050405020304" pitchFamily="18" charset="0"/>
            </a:endParaRPr>
          </a:p>
          <a:p>
            <a:pPr algn="just" fontAlgn="base">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Unlike </a:t>
            </a:r>
            <a:r>
              <a:rPr lang="en-US" sz="2200" dirty="0">
                <a:latin typeface="Times New Roman" pitchFamily="18" charset="0"/>
                <a:ea typeface="Microsoft Sans Serif" panose="020B0604020202020204" pitchFamily="34" charset="0"/>
                <a:cs typeface="Times New Roman" pitchFamily="18" charset="0"/>
              </a:rPr>
              <a:t>BFS, this uninformed search explores nodes based on their path cost from the root node. </a:t>
            </a:r>
            <a:endParaRPr lang="en-US" sz="2200" dirty="0" smtClean="0">
              <a:latin typeface="Times New Roman" pitchFamily="18" charset="0"/>
              <a:ea typeface="Microsoft Sans Serif" panose="020B0604020202020204" pitchFamily="34" charset="0"/>
              <a:cs typeface="Times New Roman" pitchFamily="18" charset="0"/>
            </a:endParaRPr>
          </a:p>
          <a:p>
            <a:pPr algn="just" fontAlgn="base">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It </a:t>
            </a:r>
            <a:r>
              <a:rPr lang="en-US" sz="2200" dirty="0">
                <a:latin typeface="Times New Roman" pitchFamily="18" charset="0"/>
                <a:ea typeface="Microsoft Sans Serif" panose="020B0604020202020204" pitchFamily="34" charset="0"/>
                <a:cs typeface="Times New Roman" pitchFamily="18" charset="0"/>
              </a:rPr>
              <a:t>expands a node n having the lowest path cost g(n), where g(n) is the total cost from a root node to node n. </a:t>
            </a:r>
            <a:endParaRPr lang="en-US" sz="2200" dirty="0" smtClean="0">
              <a:latin typeface="Times New Roman" pitchFamily="18" charset="0"/>
              <a:ea typeface="Microsoft Sans Serif" panose="020B0604020202020204" pitchFamily="34" charset="0"/>
              <a:cs typeface="Times New Roman" pitchFamily="18" charset="0"/>
            </a:endParaRPr>
          </a:p>
          <a:p>
            <a:pPr algn="just" fontAlgn="base">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Uniform-cost </a:t>
            </a:r>
            <a:r>
              <a:rPr lang="en-US" sz="2200" dirty="0">
                <a:latin typeface="Times New Roman" pitchFamily="18" charset="0"/>
                <a:ea typeface="Microsoft Sans Serif" panose="020B0604020202020204" pitchFamily="34" charset="0"/>
                <a:cs typeface="Times New Roman" pitchFamily="18" charset="0"/>
              </a:rPr>
              <a:t>search is significantly different from the breadth-first search because of the following two reasons:</a:t>
            </a:r>
          </a:p>
          <a:p>
            <a:pPr lvl="1" algn="just" fontAlgn="base">
              <a:lnSpc>
                <a:spcPct val="150000"/>
              </a:lnSpc>
              <a:buFont typeface="Wingdings" panose="05000000000000000000" pitchFamily="2" charset="2"/>
              <a:buChar char="Ø"/>
            </a:pPr>
            <a:r>
              <a:rPr lang="en-US" sz="2200" dirty="0">
                <a:latin typeface="Times New Roman" pitchFamily="18" charset="0"/>
                <a:ea typeface="Microsoft Sans Serif" panose="020B0604020202020204" pitchFamily="34" charset="0"/>
                <a:cs typeface="Times New Roman" pitchFamily="18" charset="0"/>
              </a:rPr>
              <a:t>First, the goal test is applied to a node only when it is selected for expansion </a:t>
            </a:r>
            <a:r>
              <a:rPr lang="en-US" sz="2200" b="1" dirty="0">
                <a:latin typeface="Times New Roman" pitchFamily="18" charset="0"/>
                <a:ea typeface="Microsoft Sans Serif" panose="020B0604020202020204" pitchFamily="34" charset="0"/>
                <a:cs typeface="Times New Roman" pitchFamily="18" charset="0"/>
              </a:rPr>
              <a:t>not when it is first generated</a:t>
            </a:r>
            <a:r>
              <a:rPr lang="en-US" sz="2200" dirty="0">
                <a:latin typeface="Times New Roman" pitchFamily="18" charset="0"/>
                <a:ea typeface="Microsoft Sans Serif" panose="020B0604020202020204" pitchFamily="34" charset="0"/>
                <a:cs typeface="Times New Roman" pitchFamily="18" charset="0"/>
              </a:rPr>
              <a:t> because the first goal node which is generated may be on a suboptimal path.</a:t>
            </a:r>
          </a:p>
          <a:p>
            <a:pPr lvl="1" algn="just" fontAlgn="base">
              <a:lnSpc>
                <a:spcPct val="150000"/>
              </a:lnSpc>
              <a:buFont typeface="Wingdings" panose="05000000000000000000" pitchFamily="2" charset="2"/>
              <a:buChar char="Ø"/>
            </a:pPr>
            <a:r>
              <a:rPr lang="en-US" sz="2200" dirty="0">
                <a:latin typeface="Times New Roman" pitchFamily="18" charset="0"/>
                <a:ea typeface="Microsoft Sans Serif" panose="020B0604020202020204" pitchFamily="34" charset="0"/>
                <a:cs typeface="Times New Roman" pitchFamily="18" charset="0"/>
              </a:rPr>
              <a:t>Secondly, a goal test is added to a node, only when a better/ optimal path is found.</a:t>
            </a:r>
          </a:p>
          <a:p>
            <a:pPr algn="just" fontAlgn="base">
              <a:lnSpc>
                <a:spcPct val="150000"/>
              </a:lnSpc>
              <a:buFont typeface="Wingdings" panose="05000000000000000000" pitchFamily="2" charset="2"/>
              <a:buChar char="v"/>
            </a:pPr>
            <a:r>
              <a:rPr lang="en-US" sz="2200" dirty="0">
                <a:latin typeface="Times New Roman" pitchFamily="18" charset="0"/>
                <a:ea typeface="Microsoft Sans Serif" panose="020B0604020202020204" pitchFamily="34" charset="0"/>
                <a:cs typeface="Times New Roman" pitchFamily="18" charset="0"/>
              </a:rPr>
              <a:t>Thus, uniform-cost search expands nodes in a sequence of their </a:t>
            </a:r>
            <a:r>
              <a:rPr lang="en-US" sz="2200" b="1" dirty="0">
                <a:latin typeface="Times New Roman" pitchFamily="18" charset="0"/>
                <a:ea typeface="Microsoft Sans Serif" panose="020B0604020202020204" pitchFamily="34" charset="0"/>
                <a:cs typeface="Times New Roman" pitchFamily="18" charset="0"/>
              </a:rPr>
              <a:t>optimal path cost</a:t>
            </a:r>
            <a:r>
              <a:rPr lang="en-US" sz="2200" dirty="0">
                <a:latin typeface="Times New Roman" pitchFamily="18" charset="0"/>
                <a:ea typeface="Microsoft Sans Serif" panose="020B0604020202020204" pitchFamily="34" charset="0"/>
                <a:cs typeface="Times New Roman" pitchFamily="18" charset="0"/>
              </a:rPr>
              <a:t> because before exploring any node, it searches the optimal path. </a:t>
            </a:r>
            <a:endParaRPr lang="en-US" sz="2200" dirty="0" smtClean="0">
              <a:latin typeface="Times New Roman" pitchFamily="18" charset="0"/>
              <a:ea typeface="Microsoft Sans Serif" panose="020B0604020202020204" pitchFamily="34" charset="0"/>
              <a:cs typeface="Times New Roman" pitchFamily="18" charset="0"/>
            </a:endParaRPr>
          </a:p>
          <a:p>
            <a:pPr algn="just" fontAlgn="base">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Also</a:t>
            </a:r>
            <a:r>
              <a:rPr lang="en-US" sz="2200" dirty="0">
                <a:latin typeface="Times New Roman" pitchFamily="18" charset="0"/>
                <a:ea typeface="Microsoft Sans Serif" panose="020B0604020202020204" pitchFamily="34" charset="0"/>
                <a:cs typeface="Times New Roman" pitchFamily="18" charset="0"/>
              </a:rPr>
              <a:t>, the step cost is positive so, paths never get shorter when a new node is added in the search.</a:t>
            </a:r>
          </a:p>
        </p:txBody>
      </p:sp>
    </p:spTree>
    <p:extLst>
      <p:ext uri="{BB962C8B-B14F-4D97-AF65-F5344CB8AC3E}">
        <p14:creationId xmlns="" xmlns:p14="http://schemas.microsoft.com/office/powerpoint/2010/main" val="38808264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13447" y="376669"/>
            <a:ext cx="11978553" cy="5806607"/>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526472" y="0"/>
            <a:ext cx="10764982" cy="685800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762001" y="283586"/>
            <a:ext cx="10196944" cy="6574414"/>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lved Use Uniform Cost Search algorithm to find the | Chegg.com"/>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569343" y="180585"/>
            <a:ext cx="11464506" cy="65738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366317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63236" y="193963"/>
            <a:ext cx="11679382" cy="6526013"/>
          </a:xfrm>
        </p:spPr>
        <p:txBody>
          <a:bodyPr>
            <a:normAutofit/>
          </a:bodyPr>
          <a:lstStyle/>
          <a:p>
            <a:pPr marL="0" indent="0" algn="just">
              <a:lnSpc>
                <a:spcPct val="150000"/>
              </a:lnSpc>
              <a:buFont typeface="Wingdings" pitchFamily="2" charset="2"/>
              <a:buChar char="v"/>
            </a:pPr>
            <a:r>
              <a:rPr lang="en-US" sz="2000" dirty="0">
                <a:latin typeface="Times New Roman" pitchFamily="18" charset="0"/>
                <a:ea typeface="Microsoft Sans Serif" panose="020B0604020202020204" pitchFamily="34" charset="0"/>
                <a:cs typeface="Times New Roman" pitchFamily="18" charset="0"/>
              </a:rPr>
              <a:t>W</a:t>
            </a:r>
            <a:r>
              <a:rPr lang="en-US" sz="2000" dirty="0" smtClean="0">
                <a:latin typeface="Times New Roman" pitchFamily="18" charset="0"/>
                <a:ea typeface="Microsoft Sans Serif" panose="020B0604020202020204" pitchFamily="34" charset="0"/>
                <a:cs typeface="Times New Roman" pitchFamily="18" charset="0"/>
              </a:rPr>
              <a:t>here </a:t>
            </a:r>
            <a:r>
              <a:rPr lang="en-US" sz="2000" dirty="0">
                <a:latin typeface="Times New Roman" pitchFamily="18" charset="0"/>
                <a:ea typeface="Microsoft Sans Serif" panose="020B0604020202020204" pitchFamily="34" charset="0"/>
                <a:cs typeface="Times New Roman" pitchFamily="18" charset="0"/>
              </a:rPr>
              <a:t>the problem is to get from Sibiu to Bucharest. The successors of Sibiu are </a:t>
            </a:r>
            <a:r>
              <a:rPr lang="en-US" sz="2000" dirty="0" err="1">
                <a:latin typeface="Times New Roman" pitchFamily="18" charset="0"/>
                <a:ea typeface="Microsoft Sans Serif" panose="020B0604020202020204" pitchFamily="34" charset="0"/>
                <a:cs typeface="Times New Roman" pitchFamily="18" charset="0"/>
              </a:rPr>
              <a:t>Rimnicu</a:t>
            </a:r>
            <a:r>
              <a:rPr lang="en-US" sz="2000" dirty="0">
                <a:latin typeface="Times New Roman" pitchFamily="18" charset="0"/>
                <a:ea typeface="Microsoft Sans Serif" panose="020B0604020202020204" pitchFamily="34" charset="0"/>
                <a:cs typeface="Times New Roman" pitchFamily="18" charset="0"/>
              </a:rPr>
              <a:t> </a:t>
            </a:r>
            <a:r>
              <a:rPr lang="en-US" sz="2000" dirty="0" err="1">
                <a:latin typeface="Times New Roman" pitchFamily="18" charset="0"/>
                <a:ea typeface="Microsoft Sans Serif" panose="020B0604020202020204" pitchFamily="34" charset="0"/>
                <a:cs typeface="Times New Roman" pitchFamily="18" charset="0"/>
              </a:rPr>
              <a:t>Vilcea</a:t>
            </a:r>
            <a:r>
              <a:rPr lang="en-US" sz="2000" dirty="0">
                <a:latin typeface="Times New Roman" pitchFamily="18" charset="0"/>
                <a:ea typeface="Microsoft Sans Serif" panose="020B0604020202020204" pitchFamily="34" charset="0"/>
                <a:cs typeface="Times New Roman" pitchFamily="18" charset="0"/>
              </a:rPr>
              <a:t> and </a:t>
            </a:r>
            <a:r>
              <a:rPr lang="en-US" sz="2000" dirty="0" err="1">
                <a:latin typeface="Times New Roman" pitchFamily="18" charset="0"/>
                <a:ea typeface="Microsoft Sans Serif" panose="020B0604020202020204" pitchFamily="34" charset="0"/>
                <a:cs typeface="Times New Roman" pitchFamily="18" charset="0"/>
              </a:rPr>
              <a:t>Fagaras</a:t>
            </a:r>
            <a:r>
              <a:rPr lang="en-US" sz="2000" dirty="0">
                <a:latin typeface="Times New Roman" pitchFamily="18" charset="0"/>
                <a:ea typeface="Microsoft Sans Serif" panose="020B0604020202020204" pitchFamily="34" charset="0"/>
                <a:cs typeface="Times New Roman" pitchFamily="18" charset="0"/>
              </a:rPr>
              <a:t>, with costs 80 and 99, respectively. </a:t>
            </a:r>
            <a:endParaRPr lang="en-US" sz="20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000" dirty="0" smtClean="0">
                <a:latin typeface="Times New Roman" pitchFamily="18" charset="0"/>
                <a:ea typeface="Microsoft Sans Serif" panose="020B0604020202020204" pitchFamily="34" charset="0"/>
                <a:cs typeface="Times New Roman" pitchFamily="18" charset="0"/>
              </a:rPr>
              <a:t>The </a:t>
            </a:r>
            <a:r>
              <a:rPr lang="en-US" sz="2000" dirty="0">
                <a:latin typeface="Times New Roman" pitchFamily="18" charset="0"/>
                <a:ea typeface="Microsoft Sans Serif" panose="020B0604020202020204" pitchFamily="34" charset="0"/>
                <a:cs typeface="Times New Roman" pitchFamily="18" charset="0"/>
              </a:rPr>
              <a:t>least-cost node, </a:t>
            </a:r>
            <a:r>
              <a:rPr lang="en-US" sz="2000" dirty="0" err="1">
                <a:latin typeface="Times New Roman" pitchFamily="18" charset="0"/>
                <a:ea typeface="Microsoft Sans Serif" panose="020B0604020202020204" pitchFamily="34" charset="0"/>
                <a:cs typeface="Times New Roman" pitchFamily="18" charset="0"/>
              </a:rPr>
              <a:t>Rimnicu</a:t>
            </a:r>
            <a:r>
              <a:rPr lang="en-US" sz="2000" dirty="0">
                <a:latin typeface="Times New Roman" pitchFamily="18" charset="0"/>
                <a:ea typeface="Microsoft Sans Serif" panose="020B0604020202020204" pitchFamily="34" charset="0"/>
                <a:cs typeface="Times New Roman" pitchFamily="18" charset="0"/>
              </a:rPr>
              <a:t> </a:t>
            </a:r>
            <a:r>
              <a:rPr lang="en-US" sz="2000" dirty="0" err="1">
                <a:latin typeface="Times New Roman" pitchFamily="18" charset="0"/>
                <a:ea typeface="Microsoft Sans Serif" panose="020B0604020202020204" pitchFamily="34" charset="0"/>
                <a:cs typeface="Times New Roman" pitchFamily="18" charset="0"/>
              </a:rPr>
              <a:t>Vilcea</a:t>
            </a:r>
            <a:r>
              <a:rPr lang="en-US" sz="2000" dirty="0">
                <a:latin typeface="Times New Roman" pitchFamily="18" charset="0"/>
                <a:ea typeface="Microsoft Sans Serif" panose="020B0604020202020204" pitchFamily="34" charset="0"/>
                <a:cs typeface="Times New Roman" pitchFamily="18" charset="0"/>
              </a:rPr>
              <a:t>, is expanded next, </a:t>
            </a:r>
            <a:endParaRPr lang="en-US" sz="20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None/>
            </a:pPr>
            <a:r>
              <a:rPr lang="en-US" sz="2000" dirty="0" smtClean="0">
                <a:latin typeface="Times New Roman" pitchFamily="18" charset="0"/>
                <a:ea typeface="Microsoft Sans Serif" panose="020B0604020202020204" pitchFamily="34" charset="0"/>
                <a:cs typeface="Times New Roman" pitchFamily="18" charset="0"/>
              </a:rPr>
              <a:t>adding Pitesti  with </a:t>
            </a:r>
            <a:r>
              <a:rPr lang="en-US" sz="2000" dirty="0">
                <a:latin typeface="Times New Roman" pitchFamily="18" charset="0"/>
                <a:ea typeface="Microsoft Sans Serif" panose="020B0604020202020204" pitchFamily="34" charset="0"/>
                <a:cs typeface="Times New Roman" pitchFamily="18" charset="0"/>
              </a:rPr>
              <a:t>cost 80 + 97 = 177. </a:t>
            </a:r>
            <a:endParaRPr lang="en-US" sz="20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000" dirty="0" smtClean="0">
                <a:latin typeface="Times New Roman" pitchFamily="18" charset="0"/>
                <a:ea typeface="Microsoft Sans Serif" panose="020B0604020202020204" pitchFamily="34" charset="0"/>
                <a:cs typeface="Times New Roman" pitchFamily="18" charset="0"/>
              </a:rPr>
              <a:t>The </a:t>
            </a:r>
            <a:r>
              <a:rPr lang="en-US" sz="2000" dirty="0">
                <a:latin typeface="Times New Roman" pitchFamily="18" charset="0"/>
                <a:ea typeface="Microsoft Sans Serif" panose="020B0604020202020204" pitchFamily="34" charset="0"/>
                <a:cs typeface="Times New Roman" pitchFamily="18" charset="0"/>
              </a:rPr>
              <a:t>least-cost node is now </a:t>
            </a:r>
            <a:r>
              <a:rPr lang="en-US" sz="2000" dirty="0" err="1">
                <a:latin typeface="Times New Roman" pitchFamily="18" charset="0"/>
                <a:ea typeface="Microsoft Sans Serif" panose="020B0604020202020204" pitchFamily="34" charset="0"/>
                <a:cs typeface="Times New Roman" pitchFamily="18" charset="0"/>
              </a:rPr>
              <a:t>Fagaras</a:t>
            </a:r>
            <a:r>
              <a:rPr lang="en-US" sz="2000" dirty="0">
                <a:latin typeface="Times New Roman" pitchFamily="18" charset="0"/>
                <a:ea typeface="Microsoft Sans Serif" panose="020B0604020202020204" pitchFamily="34" charset="0"/>
                <a:cs typeface="Times New Roman" pitchFamily="18" charset="0"/>
              </a:rPr>
              <a:t>, so it is </a:t>
            </a:r>
            <a:r>
              <a:rPr lang="en-US" sz="2000" dirty="0" smtClean="0">
                <a:latin typeface="Times New Roman" pitchFamily="18" charset="0"/>
                <a:ea typeface="Microsoft Sans Serif" panose="020B0604020202020204" pitchFamily="34" charset="0"/>
                <a:cs typeface="Times New Roman" pitchFamily="18" charset="0"/>
              </a:rPr>
              <a:t>expanded, </a:t>
            </a:r>
          </a:p>
          <a:p>
            <a:pPr marL="0" indent="0" algn="just">
              <a:lnSpc>
                <a:spcPct val="150000"/>
              </a:lnSpc>
              <a:buNone/>
            </a:pPr>
            <a:r>
              <a:rPr lang="en-US" sz="2000" dirty="0">
                <a:latin typeface="Times New Roman" pitchFamily="18" charset="0"/>
                <a:ea typeface="Microsoft Sans Serif" panose="020B0604020202020204" pitchFamily="34" charset="0"/>
                <a:cs typeface="Times New Roman" pitchFamily="18" charset="0"/>
              </a:rPr>
              <a:t>a</a:t>
            </a:r>
            <a:r>
              <a:rPr lang="en-US" sz="2000" dirty="0" smtClean="0">
                <a:latin typeface="Times New Roman" pitchFamily="18" charset="0"/>
                <a:ea typeface="Microsoft Sans Serif" panose="020B0604020202020204" pitchFamily="34" charset="0"/>
                <a:cs typeface="Times New Roman" pitchFamily="18" charset="0"/>
              </a:rPr>
              <a:t>dding Bucharest  with </a:t>
            </a:r>
            <a:r>
              <a:rPr lang="en-US" sz="2000" dirty="0">
                <a:latin typeface="Times New Roman" pitchFamily="18" charset="0"/>
                <a:ea typeface="Microsoft Sans Serif" panose="020B0604020202020204" pitchFamily="34" charset="0"/>
                <a:cs typeface="Times New Roman" pitchFamily="18" charset="0"/>
              </a:rPr>
              <a:t>cost 99 + 211 = 310. </a:t>
            </a:r>
            <a:endParaRPr lang="en-US" sz="20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000" dirty="0" smtClean="0">
                <a:latin typeface="Times New Roman" pitchFamily="18" charset="0"/>
                <a:ea typeface="Microsoft Sans Serif" panose="020B0604020202020204" pitchFamily="34" charset="0"/>
                <a:cs typeface="Times New Roman" pitchFamily="18" charset="0"/>
              </a:rPr>
              <a:t>Now </a:t>
            </a:r>
            <a:r>
              <a:rPr lang="en-US" sz="2000" dirty="0">
                <a:latin typeface="Times New Roman" pitchFamily="18" charset="0"/>
                <a:ea typeface="Microsoft Sans Serif" panose="020B0604020202020204" pitchFamily="34" charset="0"/>
                <a:cs typeface="Times New Roman" pitchFamily="18" charset="0"/>
              </a:rPr>
              <a:t>a goal node has been generated, but uniform-cost </a:t>
            </a:r>
            <a:endParaRPr lang="en-US" sz="20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None/>
            </a:pPr>
            <a:r>
              <a:rPr lang="en-US" sz="2000" dirty="0" smtClean="0">
                <a:latin typeface="Times New Roman" pitchFamily="18" charset="0"/>
                <a:ea typeface="Microsoft Sans Serif" panose="020B0604020202020204" pitchFamily="34" charset="0"/>
                <a:cs typeface="Times New Roman" pitchFamily="18" charset="0"/>
              </a:rPr>
              <a:t>search </a:t>
            </a:r>
            <a:r>
              <a:rPr lang="en-US" sz="2000" dirty="0">
                <a:latin typeface="Times New Roman" pitchFamily="18" charset="0"/>
                <a:ea typeface="Microsoft Sans Serif" panose="020B0604020202020204" pitchFamily="34" charset="0"/>
                <a:cs typeface="Times New Roman" pitchFamily="18" charset="0"/>
              </a:rPr>
              <a:t>keeps </a:t>
            </a:r>
            <a:r>
              <a:rPr lang="en-US" sz="2000" dirty="0" smtClean="0">
                <a:latin typeface="Times New Roman" pitchFamily="18" charset="0"/>
                <a:ea typeface="Microsoft Sans Serif" panose="020B0604020202020204" pitchFamily="34" charset="0"/>
                <a:cs typeface="Times New Roman" pitchFamily="18" charset="0"/>
              </a:rPr>
              <a:t>going</a:t>
            </a:r>
            <a:r>
              <a:rPr lang="en-US" sz="2000" dirty="0">
                <a:latin typeface="Times New Roman" pitchFamily="18" charset="0"/>
                <a:ea typeface="Microsoft Sans Serif" panose="020B0604020202020204" pitchFamily="34" charset="0"/>
                <a:cs typeface="Times New Roman" pitchFamily="18" charset="0"/>
              </a:rPr>
              <a:t>, choosing Pitesti for expansion </a:t>
            </a:r>
            <a:r>
              <a:rPr lang="en-US" sz="2000" dirty="0" smtClean="0">
                <a:latin typeface="Times New Roman" pitchFamily="18" charset="0"/>
                <a:ea typeface="Microsoft Sans Serif" panose="020B0604020202020204" pitchFamily="34" charset="0"/>
                <a:cs typeface="Times New Roman" pitchFamily="18" charset="0"/>
              </a:rPr>
              <a:t>and </a:t>
            </a:r>
          </a:p>
          <a:p>
            <a:pPr marL="0" indent="0" algn="just">
              <a:lnSpc>
                <a:spcPct val="150000"/>
              </a:lnSpc>
              <a:buNone/>
            </a:pPr>
            <a:r>
              <a:rPr lang="en-US" sz="2000" dirty="0" smtClean="0">
                <a:latin typeface="Times New Roman" pitchFamily="18" charset="0"/>
                <a:ea typeface="Microsoft Sans Serif" panose="020B0604020202020204" pitchFamily="34" charset="0"/>
                <a:cs typeface="Times New Roman" pitchFamily="18" charset="0"/>
              </a:rPr>
              <a:t>adding </a:t>
            </a:r>
            <a:r>
              <a:rPr lang="en-US" sz="2000" dirty="0">
                <a:latin typeface="Times New Roman" pitchFamily="18" charset="0"/>
                <a:ea typeface="Microsoft Sans Serif" panose="020B0604020202020204" pitchFamily="34" charset="0"/>
                <a:cs typeface="Times New Roman" pitchFamily="18" charset="0"/>
              </a:rPr>
              <a:t>a second path </a:t>
            </a:r>
            <a:r>
              <a:rPr lang="en-US" sz="2000" dirty="0" smtClean="0">
                <a:latin typeface="Times New Roman" pitchFamily="18" charset="0"/>
                <a:ea typeface="Microsoft Sans Serif" panose="020B0604020202020204" pitchFamily="34" charset="0"/>
                <a:cs typeface="Times New Roman" pitchFamily="18" charset="0"/>
              </a:rPr>
              <a:t>to Bucharest with </a:t>
            </a:r>
            <a:r>
              <a:rPr lang="en-US" sz="2000" dirty="0">
                <a:latin typeface="Times New Roman" pitchFamily="18" charset="0"/>
                <a:ea typeface="Microsoft Sans Serif" panose="020B0604020202020204" pitchFamily="34" charset="0"/>
                <a:cs typeface="Times New Roman" pitchFamily="18" charset="0"/>
              </a:rPr>
              <a:t>cost 80+ 97+ 101 = 278. </a:t>
            </a:r>
            <a:endParaRPr lang="en-US" sz="20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000" dirty="0" smtClean="0">
                <a:latin typeface="Times New Roman" pitchFamily="18" charset="0"/>
                <a:ea typeface="Microsoft Sans Serif" panose="020B0604020202020204" pitchFamily="34" charset="0"/>
                <a:cs typeface="Times New Roman" pitchFamily="18" charset="0"/>
              </a:rPr>
              <a:t>Now </a:t>
            </a:r>
            <a:r>
              <a:rPr lang="en-US" sz="2000" dirty="0">
                <a:latin typeface="Times New Roman" pitchFamily="18" charset="0"/>
                <a:ea typeface="Microsoft Sans Serif" panose="020B0604020202020204" pitchFamily="34" charset="0"/>
                <a:cs typeface="Times New Roman" pitchFamily="18" charset="0"/>
              </a:rPr>
              <a:t>the algorithm checks to see if this new path is better than the old one; it is, so the old one is discarded. Bucharest, now with g-cost 278, is selected for expansion and the solution is </a:t>
            </a:r>
            <a:r>
              <a:rPr lang="en-US" sz="2000" dirty="0" smtClean="0">
                <a:latin typeface="Times New Roman" pitchFamily="18" charset="0"/>
                <a:ea typeface="Microsoft Sans Serif" panose="020B0604020202020204" pitchFamily="34" charset="0"/>
                <a:cs typeface="Times New Roman" pitchFamily="18" charset="0"/>
              </a:rPr>
              <a:t>returned.</a:t>
            </a:r>
          </a:p>
          <a:p>
            <a:pPr marL="0" indent="0" algn="just">
              <a:lnSpc>
                <a:spcPct val="100000"/>
              </a:lnSpc>
              <a:buNone/>
            </a:pPr>
            <a:endParaRPr lang="en-IN" sz="2200" dirty="0">
              <a:latin typeface="Times New Roman" pitchFamily="18" charset="0"/>
              <a:ea typeface="Microsoft Sans Serif" panose="020B0604020202020204" pitchFamily="34" charset="0"/>
              <a:cs typeface="Times New Roman" pitchFamily="18" charset="0"/>
            </a:endParaRPr>
          </a:p>
        </p:txBody>
      </p:sp>
      <p:pic>
        <p:nvPicPr>
          <p:cNvPr id="1028" name="Picture 4" descr="Figure 3.3 from Solving Problems by Searching 3.1 Problem-solving Agents  3.1.1 Well-defined Problems and Solutions Problem-solving Agents 69 |  Semantic Scholar"/>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27701" t="14260" r="23318" b="17426"/>
          <a:stretch/>
        </p:blipFill>
        <p:spPr bwMode="auto">
          <a:xfrm>
            <a:off x="6311839" y="803564"/>
            <a:ext cx="5630779" cy="374072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280953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109" y="290945"/>
            <a:ext cx="11651673" cy="6373092"/>
          </a:xfrm>
        </p:spPr>
        <p:txBody>
          <a:bodyPr>
            <a:normAutofit fontScale="92500" lnSpcReduction="20000"/>
          </a:bodyPr>
          <a:lstStyle/>
          <a:p>
            <a:pPr marL="0" indent="0" algn="just">
              <a:lnSpc>
                <a:spcPct val="100000"/>
              </a:lnSpc>
              <a:buNone/>
            </a:pPr>
            <a:r>
              <a:rPr lang="en-US" sz="2600" dirty="0">
                <a:solidFill>
                  <a:srgbClr val="00B050"/>
                </a:solidFill>
                <a:latin typeface="Times New Roman" pitchFamily="18" charset="0"/>
                <a:ea typeface="Microsoft Sans Serif" panose="020B0604020202020204" pitchFamily="34" charset="0"/>
                <a:cs typeface="Times New Roman" pitchFamily="18" charset="0"/>
              </a:rPr>
              <a:t>Depth-first search </a:t>
            </a:r>
            <a:endParaRPr lang="en-US" sz="2600" dirty="0" smtClean="0">
              <a:solidFill>
                <a:srgbClr val="00B050"/>
              </a:solidFill>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Depth-first </a:t>
            </a:r>
            <a:r>
              <a:rPr lang="en-US" sz="2200" dirty="0">
                <a:latin typeface="Times New Roman" pitchFamily="18" charset="0"/>
                <a:ea typeface="Microsoft Sans Serif" panose="020B0604020202020204" pitchFamily="34" charset="0"/>
                <a:cs typeface="Times New Roman" pitchFamily="18" charset="0"/>
              </a:rPr>
              <a:t>search always expands the deepest node in the current frontier of the search tree.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The </a:t>
            </a:r>
            <a:r>
              <a:rPr lang="en-US" sz="2200" dirty="0">
                <a:latin typeface="Times New Roman" pitchFamily="18" charset="0"/>
                <a:ea typeface="Microsoft Sans Serif" panose="020B0604020202020204" pitchFamily="34" charset="0"/>
                <a:cs typeface="Times New Roman" pitchFamily="18" charset="0"/>
              </a:rPr>
              <a:t>search proceeds immediately to the deepest level of the search tree, where the nodes have no successors.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As </a:t>
            </a:r>
            <a:r>
              <a:rPr lang="en-US" sz="2200" dirty="0">
                <a:latin typeface="Times New Roman" pitchFamily="18" charset="0"/>
                <a:ea typeface="Microsoft Sans Serif" panose="020B0604020202020204" pitchFamily="34" charset="0"/>
                <a:cs typeface="Times New Roman" pitchFamily="18" charset="0"/>
              </a:rPr>
              <a:t>those nodes are expanded, they are dropped from the frontier, so then the search “backs up” to the next deepest node that still has unexplored successors.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The breadth-first-search </a:t>
            </a:r>
            <a:r>
              <a:rPr lang="en-US" sz="2200" dirty="0">
                <a:latin typeface="Times New Roman" pitchFamily="18" charset="0"/>
                <a:ea typeface="Microsoft Sans Serif" panose="020B0604020202020204" pitchFamily="34" charset="0"/>
                <a:cs typeface="Times New Roman" pitchFamily="18" charset="0"/>
              </a:rPr>
              <a:t>uses a FIFO queue, depth-first search uses a LIFO queue.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A </a:t>
            </a:r>
            <a:r>
              <a:rPr lang="en-US" sz="2200" dirty="0">
                <a:latin typeface="Times New Roman" pitchFamily="18" charset="0"/>
                <a:ea typeface="Microsoft Sans Serif" panose="020B0604020202020204" pitchFamily="34" charset="0"/>
                <a:cs typeface="Times New Roman" pitchFamily="18" charset="0"/>
              </a:rPr>
              <a:t>LIFO queue means that the most recently generated node is chosen for expansion.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This </a:t>
            </a:r>
            <a:r>
              <a:rPr lang="en-US" sz="2200" dirty="0">
                <a:latin typeface="Times New Roman" pitchFamily="18" charset="0"/>
                <a:ea typeface="Microsoft Sans Serif" panose="020B0604020202020204" pitchFamily="34" charset="0"/>
                <a:cs typeface="Times New Roman" pitchFamily="18" charset="0"/>
              </a:rPr>
              <a:t>must be the deepest unexpanded node because it is one deeper than its parent—which, in turn, was the deepest unexpanded node when it was selected.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The </a:t>
            </a:r>
            <a:r>
              <a:rPr lang="en-US" sz="2200" dirty="0">
                <a:latin typeface="Times New Roman" pitchFamily="18" charset="0"/>
                <a:ea typeface="Microsoft Sans Serif" panose="020B0604020202020204" pitchFamily="34" charset="0"/>
                <a:cs typeface="Times New Roman" pitchFamily="18" charset="0"/>
              </a:rPr>
              <a:t>properties of depth-first search depend strongly on whether the graph-search or tree-search version is used. </a:t>
            </a:r>
            <a:endParaRPr lang="en-US" sz="2200" dirty="0" smtClean="0">
              <a:latin typeface="Times New Roman" pitchFamily="18" charset="0"/>
              <a:ea typeface="Microsoft Sans Serif" panose="020B0604020202020204" pitchFamily="34" charset="0"/>
              <a:cs typeface="Times New Roman" pitchFamily="18" charset="0"/>
            </a:endParaRPr>
          </a:p>
          <a:p>
            <a:pPr marL="0" indent="0"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The </a:t>
            </a:r>
            <a:r>
              <a:rPr lang="en-US" sz="2200" dirty="0">
                <a:latin typeface="Times New Roman" pitchFamily="18" charset="0"/>
                <a:ea typeface="Microsoft Sans Serif" panose="020B0604020202020204" pitchFamily="34" charset="0"/>
                <a:cs typeface="Times New Roman" pitchFamily="18" charset="0"/>
              </a:rPr>
              <a:t>graph-search version, which avoids repeated states and </a:t>
            </a:r>
            <a:r>
              <a:rPr lang="en-US" sz="2200" dirty="0" smtClean="0">
                <a:latin typeface="Times New Roman" pitchFamily="18" charset="0"/>
                <a:ea typeface="Microsoft Sans Serif" panose="020B0604020202020204" pitchFamily="34" charset="0"/>
                <a:cs typeface="Times New Roman" pitchFamily="18" charset="0"/>
              </a:rPr>
              <a:t>redundant </a:t>
            </a:r>
            <a:r>
              <a:rPr lang="en-US" sz="2200" dirty="0">
                <a:latin typeface="Times New Roman" pitchFamily="18" charset="0"/>
                <a:ea typeface="Microsoft Sans Serif" panose="020B0604020202020204" pitchFamily="34" charset="0"/>
                <a:cs typeface="Times New Roman" pitchFamily="18" charset="0"/>
              </a:rPr>
              <a:t>paths, is complete in finite state spaces because it will eventually expand every node.</a:t>
            </a:r>
            <a:endParaRPr lang="en-IN" sz="2200" dirty="0">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 xmlns:p14="http://schemas.microsoft.com/office/powerpoint/2010/main" val="41987530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3326" y="117566"/>
            <a:ext cx="11325498" cy="6661925"/>
          </a:xfrm>
        </p:spPr>
        <p:txBody>
          <a:bodyPr>
            <a:noAutofit/>
          </a:bodyPr>
          <a:lstStyle/>
          <a:p>
            <a:pPr marL="0" indent="0" algn="just">
              <a:lnSpc>
                <a:spcPct val="100000"/>
              </a:lnSpc>
              <a:buNone/>
            </a:pPr>
            <a:r>
              <a:rPr lang="en-IN" sz="2200" dirty="0" smtClean="0">
                <a:solidFill>
                  <a:srgbClr val="00B050"/>
                </a:solidFill>
                <a:latin typeface="Times New Roman" pitchFamily="18" charset="0"/>
                <a:ea typeface="Microsoft Sans Serif" panose="020B0604020202020204" pitchFamily="34" charset="0"/>
                <a:cs typeface="Times New Roman" pitchFamily="18" charset="0"/>
              </a:rPr>
              <a:t>Well-defined problems and solutions</a:t>
            </a:r>
          </a:p>
          <a:p>
            <a:pPr algn="just">
              <a:lnSpc>
                <a:spcPct val="100000"/>
              </a:lnSpc>
              <a:buFont typeface="Wingdings" panose="05000000000000000000" pitchFamily="2" charset="2"/>
              <a:buChar char="v"/>
            </a:pPr>
            <a:r>
              <a:rPr lang="en-US" sz="1850" dirty="0" smtClean="0">
                <a:latin typeface="Times New Roman" pitchFamily="18" charset="0"/>
                <a:ea typeface="Microsoft Sans Serif" panose="020B0604020202020204" pitchFamily="34" charset="0"/>
                <a:cs typeface="Times New Roman" pitchFamily="18" charset="0"/>
              </a:rPr>
              <a:t>Simple problem solving agent, it first formulates a goal and a problem, searches for a sequence of actions that would solve the problem, and then executes the actions one at a time. When this is complete, it formulates another goal and starts over.</a:t>
            </a:r>
          </a:p>
          <a:p>
            <a:pPr marL="1828800" lvl="4" indent="0" algn="just">
              <a:lnSpc>
                <a:spcPct val="100000"/>
              </a:lnSpc>
              <a:buNone/>
            </a:pPr>
            <a:r>
              <a:rPr lang="en-US" sz="1850" dirty="0" smtClean="0">
                <a:solidFill>
                  <a:schemeClr val="accent1">
                    <a:lumMod val="75000"/>
                  </a:schemeClr>
                </a:solidFill>
                <a:latin typeface="Times New Roman" pitchFamily="18" charset="0"/>
                <a:ea typeface="Microsoft Sans Serif" panose="020B0604020202020204" pitchFamily="34" charset="0"/>
                <a:cs typeface="Times New Roman" pitchFamily="18" charset="0"/>
              </a:rPr>
              <a:t>function SIMPLE-PROBLEM-SOLVING-AGENT(percept) returns an action</a:t>
            </a:r>
          </a:p>
          <a:p>
            <a:pPr marL="1828800" lvl="4" indent="0" algn="just">
              <a:lnSpc>
                <a:spcPct val="100000"/>
              </a:lnSpc>
              <a:buNone/>
            </a:pPr>
            <a:r>
              <a:rPr lang="en-US" sz="1850" dirty="0" smtClean="0">
                <a:solidFill>
                  <a:schemeClr val="accent1">
                    <a:lumMod val="75000"/>
                  </a:schemeClr>
                </a:solidFill>
                <a:latin typeface="Times New Roman" pitchFamily="18" charset="0"/>
                <a:ea typeface="Microsoft Sans Serif" panose="020B0604020202020204" pitchFamily="34" charset="0"/>
                <a:cs typeface="Times New Roman" pitchFamily="18" charset="0"/>
              </a:rPr>
              <a:t>persistent: </a:t>
            </a:r>
            <a:r>
              <a:rPr lang="en-US" sz="1850" i="1" dirty="0" smtClean="0">
                <a:solidFill>
                  <a:schemeClr val="accent1">
                    <a:lumMod val="75000"/>
                  </a:schemeClr>
                </a:solidFill>
                <a:latin typeface="Times New Roman" pitchFamily="18" charset="0"/>
                <a:ea typeface="Microsoft Sans Serif" panose="020B0604020202020204" pitchFamily="34" charset="0"/>
                <a:cs typeface="Times New Roman" pitchFamily="18" charset="0"/>
              </a:rPr>
              <a:t>seq</a:t>
            </a:r>
            <a:r>
              <a:rPr lang="en-US" sz="1850" dirty="0" smtClean="0">
                <a:solidFill>
                  <a:schemeClr val="accent1">
                    <a:lumMod val="75000"/>
                  </a:schemeClr>
                </a:solidFill>
                <a:latin typeface="Times New Roman" pitchFamily="18" charset="0"/>
                <a:ea typeface="Microsoft Sans Serif" panose="020B0604020202020204" pitchFamily="34" charset="0"/>
                <a:cs typeface="Times New Roman" pitchFamily="18" charset="0"/>
              </a:rPr>
              <a:t>, an action sequence, initially empty</a:t>
            </a:r>
          </a:p>
          <a:p>
            <a:pPr marL="1828800" lvl="4" indent="0" algn="just">
              <a:lnSpc>
                <a:spcPct val="100000"/>
              </a:lnSpc>
              <a:buNone/>
            </a:pPr>
            <a:r>
              <a:rPr lang="en-US" sz="1850" i="1" dirty="0" smtClean="0">
                <a:solidFill>
                  <a:schemeClr val="accent1">
                    <a:lumMod val="75000"/>
                  </a:schemeClr>
                </a:solidFill>
                <a:latin typeface="Times New Roman" pitchFamily="18" charset="0"/>
                <a:ea typeface="Microsoft Sans Serif" panose="020B0604020202020204" pitchFamily="34" charset="0"/>
                <a:cs typeface="Times New Roman" pitchFamily="18" charset="0"/>
              </a:rPr>
              <a:t>	state</a:t>
            </a:r>
            <a:r>
              <a:rPr lang="en-US" sz="1850" dirty="0" smtClean="0">
                <a:solidFill>
                  <a:schemeClr val="accent1">
                    <a:lumMod val="75000"/>
                  </a:schemeClr>
                </a:solidFill>
                <a:latin typeface="Times New Roman" pitchFamily="18" charset="0"/>
                <a:ea typeface="Microsoft Sans Serif" panose="020B0604020202020204" pitchFamily="34" charset="0"/>
                <a:cs typeface="Times New Roman" pitchFamily="18" charset="0"/>
              </a:rPr>
              <a:t>, some description of the current world state </a:t>
            </a:r>
          </a:p>
          <a:p>
            <a:pPr marL="1828800" lvl="4" indent="0" algn="just">
              <a:lnSpc>
                <a:spcPct val="100000"/>
              </a:lnSpc>
              <a:buNone/>
            </a:pPr>
            <a:r>
              <a:rPr lang="en-US" sz="1850" i="1" dirty="0" smtClean="0">
                <a:solidFill>
                  <a:schemeClr val="accent1">
                    <a:lumMod val="75000"/>
                  </a:schemeClr>
                </a:solidFill>
                <a:latin typeface="Times New Roman" pitchFamily="18" charset="0"/>
                <a:ea typeface="Microsoft Sans Serif" panose="020B0604020202020204" pitchFamily="34" charset="0"/>
                <a:cs typeface="Times New Roman" pitchFamily="18" charset="0"/>
              </a:rPr>
              <a:t>	goal</a:t>
            </a:r>
            <a:r>
              <a:rPr lang="en-US" sz="1850" dirty="0" smtClean="0">
                <a:solidFill>
                  <a:schemeClr val="accent1">
                    <a:lumMod val="75000"/>
                  </a:schemeClr>
                </a:solidFill>
                <a:latin typeface="Times New Roman" pitchFamily="18" charset="0"/>
                <a:ea typeface="Microsoft Sans Serif" panose="020B0604020202020204" pitchFamily="34" charset="0"/>
                <a:cs typeface="Times New Roman" pitchFamily="18" charset="0"/>
              </a:rPr>
              <a:t>, a goal, initially null </a:t>
            </a:r>
          </a:p>
          <a:p>
            <a:pPr marL="1828800" lvl="4" indent="0" algn="just">
              <a:lnSpc>
                <a:spcPct val="100000"/>
              </a:lnSpc>
              <a:buNone/>
            </a:pPr>
            <a:r>
              <a:rPr lang="en-US" sz="1850" i="1" dirty="0" smtClean="0">
                <a:solidFill>
                  <a:schemeClr val="accent1">
                    <a:lumMod val="75000"/>
                  </a:schemeClr>
                </a:solidFill>
                <a:latin typeface="Times New Roman" pitchFamily="18" charset="0"/>
                <a:ea typeface="Microsoft Sans Serif" panose="020B0604020202020204" pitchFamily="34" charset="0"/>
                <a:cs typeface="Times New Roman" pitchFamily="18" charset="0"/>
              </a:rPr>
              <a:t>	problem</a:t>
            </a:r>
            <a:r>
              <a:rPr lang="en-US" sz="1850" dirty="0" smtClean="0">
                <a:solidFill>
                  <a:schemeClr val="accent1">
                    <a:lumMod val="75000"/>
                  </a:schemeClr>
                </a:solidFill>
                <a:latin typeface="Times New Roman" pitchFamily="18" charset="0"/>
                <a:ea typeface="Microsoft Sans Serif" panose="020B0604020202020204" pitchFamily="34" charset="0"/>
                <a:cs typeface="Times New Roman" pitchFamily="18" charset="0"/>
              </a:rPr>
              <a:t>, a problem formulation</a:t>
            </a:r>
          </a:p>
          <a:p>
            <a:pPr marL="1828800" lvl="4" indent="0" algn="just">
              <a:lnSpc>
                <a:spcPct val="100000"/>
              </a:lnSpc>
              <a:buNone/>
            </a:pPr>
            <a:r>
              <a:rPr lang="en-US" sz="1850" i="1" dirty="0" smtClean="0">
                <a:solidFill>
                  <a:schemeClr val="accent1">
                    <a:lumMod val="75000"/>
                  </a:schemeClr>
                </a:solidFill>
                <a:latin typeface="Times New Roman" pitchFamily="18" charset="0"/>
                <a:ea typeface="Microsoft Sans Serif" panose="020B0604020202020204" pitchFamily="34" charset="0"/>
                <a:cs typeface="Times New Roman" pitchFamily="18" charset="0"/>
              </a:rPr>
              <a:t>state </a:t>
            </a:r>
            <a:r>
              <a:rPr lang="en-US" sz="1850" dirty="0" smtClean="0">
                <a:solidFill>
                  <a:schemeClr val="accent1">
                    <a:lumMod val="75000"/>
                  </a:schemeClr>
                </a:solidFill>
                <a:latin typeface="Times New Roman" pitchFamily="18" charset="0"/>
                <a:ea typeface="Microsoft Sans Serif" panose="020B0604020202020204" pitchFamily="34" charset="0"/>
                <a:cs typeface="Times New Roman" pitchFamily="18" charset="0"/>
              </a:rPr>
              <a:t>← UPDATE-STATE(state, percept) </a:t>
            </a:r>
          </a:p>
          <a:p>
            <a:pPr marL="1828800" lvl="4" indent="0" algn="just">
              <a:lnSpc>
                <a:spcPct val="100000"/>
              </a:lnSpc>
              <a:buNone/>
            </a:pPr>
            <a:r>
              <a:rPr lang="en-US" sz="1850" i="1" dirty="0" smtClean="0">
                <a:solidFill>
                  <a:schemeClr val="accent1">
                    <a:lumMod val="75000"/>
                  </a:schemeClr>
                </a:solidFill>
                <a:latin typeface="Times New Roman" pitchFamily="18" charset="0"/>
                <a:ea typeface="Microsoft Sans Serif" panose="020B0604020202020204" pitchFamily="34" charset="0"/>
                <a:cs typeface="Times New Roman" pitchFamily="18" charset="0"/>
              </a:rPr>
              <a:t>if </a:t>
            </a:r>
            <a:r>
              <a:rPr lang="en-US" sz="1850" dirty="0" smtClean="0">
                <a:solidFill>
                  <a:schemeClr val="accent1">
                    <a:lumMod val="75000"/>
                  </a:schemeClr>
                </a:solidFill>
                <a:latin typeface="Times New Roman" pitchFamily="18" charset="0"/>
                <a:ea typeface="Microsoft Sans Serif" panose="020B0604020202020204" pitchFamily="34" charset="0"/>
                <a:cs typeface="Times New Roman" pitchFamily="18" charset="0"/>
              </a:rPr>
              <a:t>seq is empty </a:t>
            </a:r>
            <a:r>
              <a:rPr lang="en-US" sz="1850" i="1" dirty="0" smtClean="0">
                <a:solidFill>
                  <a:schemeClr val="accent1">
                    <a:lumMod val="75000"/>
                  </a:schemeClr>
                </a:solidFill>
                <a:latin typeface="Times New Roman" pitchFamily="18" charset="0"/>
                <a:ea typeface="Microsoft Sans Serif" panose="020B0604020202020204" pitchFamily="34" charset="0"/>
                <a:cs typeface="Times New Roman" pitchFamily="18" charset="0"/>
              </a:rPr>
              <a:t>then</a:t>
            </a:r>
          </a:p>
          <a:p>
            <a:pPr marL="1828800" lvl="4" indent="0" algn="just">
              <a:lnSpc>
                <a:spcPct val="100000"/>
              </a:lnSpc>
              <a:buNone/>
            </a:pPr>
            <a:r>
              <a:rPr lang="en-US" sz="1850" i="1" dirty="0" smtClean="0">
                <a:solidFill>
                  <a:schemeClr val="accent1">
                    <a:lumMod val="75000"/>
                  </a:schemeClr>
                </a:solidFill>
                <a:latin typeface="Times New Roman" pitchFamily="18" charset="0"/>
                <a:ea typeface="Microsoft Sans Serif" panose="020B0604020202020204" pitchFamily="34" charset="0"/>
                <a:cs typeface="Times New Roman" pitchFamily="18" charset="0"/>
              </a:rPr>
              <a:t>goal</a:t>
            </a:r>
            <a:r>
              <a:rPr lang="en-US" sz="1850" dirty="0" smtClean="0">
                <a:solidFill>
                  <a:schemeClr val="accent1">
                    <a:lumMod val="75000"/>
                  </a:schemeClr>
                </a:solidFill>
                <a:latin typeface="Times New Roman" pitchFamily="18" charset="0"/>
                <a:ea typeface="Microsoft Sans Serif" panose="020B0604020202020204" pitchFamily="34" charset="0"/>
                <a:cs typeface="Times New Roman" pitchFamily="18" charset="0"/>
              </a:rPr>
              <a:t> ← FORMULATE-GOAL(state) </a:t>
            </a:r>
          </a:p>
          <a:p>
            <a:pPr marL="1828800" lvl="4" indent="0" algn="just">
              <a:lnSpc>
                <a:spcPct val="100000"/>
              </a:lnSpc>
              <a:buNone/>
            </a:pPr>
            <a:r>
              <a:rPr lang="en-US" sz="1850" i="1" dirty="0" smtClean="0">
                <a:solidFill>
                  <a:schemeClr val="accent1">
                    <a:lumMod val="75000"/>
                  </a:schemeClr>
                </a:solidFill>
                <a:latin typeface="Times New Roman" pitchFamily="18" charset="0"/>
                <a:ea typeface="Microsoft Sans Serif" panose="020B0604020202020204" pitchFamily="34" charset="0"/>
                <a:cs typeface="Times New Roman" pitchFamily="18" charset="0"/>
              </a:rPr>
              <a:t>Problem</a:t>
            </a:r>
            <a:r>
              <a:rPr lang="en-US" sz="1850" dirty="0" smtClean="0">
                <a:solidFill>
                  <a:schemeClr val="accent1">
                    <a:lumMod val="75000"/>
                  </a:schemeClr>
                </a:solidFill>
                <a:latin typeface="Times New Roman" pitchFamily="18" charset="0"/>
                <a:ea typeface="Microsoft Sans Serif" panose="020B0604020202020204" pitchFamily="34" charset="0"/>
                <a:cs typeface="Times New Roman" pitchFamily="18" charset="0"/>
              </a:rPr>
              <a:t> ← FORMULATE-PROBLEM(state, goal) </a:t>
            </a:r>
          </a:p>
          <a:p>
            <a:pPr marL="1828800" lvl="4" indent="0" algn="just">
              <a:lnSpc>
                <a:spcPct val="100000"/>
              </a:lnSpc>
              <a:buNone/>
            </a:pPr>
            <a:r>
              <a:rPr lang="en-US" sz="1850" i="1" dirty="0" err="1">
                <a:solidFill>
                  <a:schemeClr val="accent1">
                    <a:lumMod val="75000"/>
                  </a:schemeClr>
                </a:solidFill>
                <a:latin typeface="Times New Roman" pitchFamily="18" charset="0"/>
                <a:ea typeface="Microsoft Sans Serif" panose="020B0604020202020204" pitchFamily="34" charset="0"/>
                <a:cs typeface="Times New Roman" pitchFamily="18" charset="0"/>
              </a:rPr>
              <a:t>seq</a:t>
            </a:r>
            <a:r>
              <a:rPr lang="en-US" sz="1850" dirty="0">
                <a:solidFill>
                  <a:schemeClr val="accent1">
                    <a:lumMod val="75000"/>
                  </a:schemeClr>
                </a:solidFill>
                <a:latin typeface="Times New Roman" pitchFamily="18" charset="0"/>
                <a:ea typeface="Microsoft Sans Serif" panose="020B0604020202020204" pitchFamily="34" charset="0"/>
                <a:cs typeface="Times New Roman" pitchFamily="18" charset="0"/>
              </a:rPr>
              <a:t> ← SEARCH(problem)</a:t>
            </a:r>
            <a:endParaRPr lang="en-IN" sz="1850" dirty="0">
              <a:solidFill>
                <a:schemeClr val="accent1">
                  <a:lumMod val="75000"/>
                </a:schemeClr>
              </a:solidFill>
              <a:latin typeface="Times New Roman" pitchFamily="18" charset="0"/>
              <a:ea typeface="Microsoft Sans Serif" panose="020B0604020202020204" pitchFamily="34" charset="0"/>
              <a:cs typeface="Times New Roman" pitchFamily="18" charset="0"/>
            </a:endParaRPr>
          </a:p>
          <a:p>
            <a:pPr marL="1828800" lvl="4" indent="0" algn="just">
              <a:lnSpc>
                <a:spcPct val="100000"/>
              </a:lnSpc>
              <a:buNone/>
            </a:pPr>
            <a:r>
              <a:rPr lang="en-US" sz="1850" i="1" dirty="0">
                <a:solidFill>
                  <a:schemeClr val="accent1">
                    <a:lumMod val="75000"/>
                  </a:schemeClr>
                </a:solidFill>
                <a:latin typeface="Times New Roman" pitchFamily="18" charset="0"/>
                <a:ea typeface="Microsoft Sans Serif" panose="020B0604020202020204" pitchFamily="34" charset="0"/>
                <a:cs typeface="Times New Roman" pitchFamily="18" charset="0"/>
              </a:rPr>
              <a:t>if</a:t>
            </a:r>
            <a:r>
              <a:rPr lang="en-US" sz="1850" dirty="0">
                <a:solidFill>
                  <a:schemeClr val="accent1">
                    <a:lumMod val="75000"/>
                  </a:schemeClr>
                </a:solidFill>
                <a:latin typeface="Times New Roman" pitchFamily="18" charset="0"/>
                <a:ea typeface="Microsoft Sans Serif" panose="020B0604020202020204" pitchFamily="34" charset="0"/>
                <a:cs typeface="Times New Roman" pitchFamily="18" charset="0"/>
              </a:rPr>
              <a:t> </a:t>
            </a:r>
            <a:r>
              <a:rPr lang="en-US" sz="1850" dirty="0" err="1">
                <a:solidFill>
                  <a:schemeClr val="accent1">
                    <a:lumMod val="75000"/>
                  </a:schemeClr>
                </a:solidFill>
                <a:latin typeface="Times New Roman" pitchFamily="18" charset="0"/>
                <a:ea typeface="Microsoft Sans Serif" panose="020B0604020202020204" pitchFamily="34" charset="0"/>
                <a:cs typeface="Times New Roman" pitchFamily="18" charset="0"/>
              </a:rPr>
              <a:t>seq</a:t>
            </a:r>
            <a:r>
              <a:rPr lang="en-US" sz="1850" dirty="0">
                <a:solidFill>
                  <a:schemeClr val="accent1">
                    <a:lumMod val="75000"/>
                  </a:schemeClr>
                </a:solidFill>
                <a:latin typeface="Times New Roman" pitchFamily="18" charset="0"/>
                <a:ea typeface="Microsoft Sans Serif" panose="020B0604020202020204" pitchFamily="34" charset="0"/>
                <a:cs typeface="Times New Roman" pitchFamily="18" charset="0"/>
              </a:rPr>
              <a:t> = failure </a:t>
            </a:r>
            <a:r>
              <a:rPr lang="en-US" sz="1850" i="1" dirty="0">
                <a:solidFill>
                  <a:schemeClr val="accent1">
                    <a:lumMod val="75000"/>
                  </a:schemeClr>
                </a:solidFill>
                <a:latin typeface="Times New Roman" pitchFamily="18" charset="0"/>
                <a:ea typeface="Microsoft Sans Serif" panose="020B0604020202020204" pitchFamily="34" charset="0"/>
                <a:cs typeface="Times New Roman" pitchFamily="18" charset="0"/>
              </a:rPr>
              <a:t>then return </a:t>
            </a:r>
            <a:r>
              <a:rPr lang="en-US" sz="1850" dirty="0">
                <a:solidFill>
                  <a:schemeClr val="accent1">
                    <a:lumMod val="75000"/>
                  </a:schemeClr>
                </a:solidFill>
                <a:latin typeface="Times New Roman" pitchFamily="18" charset="0"/>
                <a:ea typeface="Microsoft Sans Serif" panose="020B0604020202020204" pitchFamily="34" charset="0"/>
                <a:cs typeface="Times New Roman" pitchFamily="18" charset="0"/>
              </a:rPr>
              <a:t>a null action </a:t>
            </a:r>
          </a:p>
          <a:p>
            <a:pPr marL="1828800" lvl="4" indent="0" algn="just">
              <a:lnSpc>
                <a:spcPct val="100000"/>
              </a:lnSpc>
              <a:buNone/>
            </a:pPr>
            <a:r>
              <a:rPr lang="en-US" sz="1850" dirty="0">
                <a:solidFill>
                  <a:schemeClr val="accent1">
                    <a:lumMod val="75000"/>
                  </a:schemeClr>
                </a:solidFill>
                <a:latin typeface="Times New Roman" pitchFamily="18" charset="0"/>
                <a:ea typeface="Microsoft Sans Serif" panose="020B0604020202020204" pitchFamily="34" charset="0"/>
                <a:cs typeface="Times New Roman" pitchFamily="18" charset="0"/>
              </a:rPr>
              <a:t>action ← FIRST(</a:t>
            </a:r>
            <a:r>
              <a:rPr lang="en-US" sz="1850" dirty="0" err="1">
                <a:solidFill>
                  <a:schemeClr val="accent1">
                    <a:lumMod val="75000"/>
                  </a:schemeClr>
                </a:solidFill>
                <a:latin typeface="Times New Roman" pitchFamily="18" charset="0"/>
                <a:ea typeface="Microsoft Sans Serif" panose="020B0604020202020204" pitchFamily="34" charset="0"/>
                <a:cs typeface="Times New Roman" pitchFamily="18" charset="0"/>
              </a:rPr>
              <a:t>seq</a:t>
            </a:r>
            <a:r>
              <a:rPr lang="en-US" sz="1850" dirty="0">
                <a:solidFill>
                  <a:schemeClr val="accent1">
                    <a:lumMod val="75000"/>
                  </a:schemeClr>
                </a:solidFill>
                <a:latin typeface="Times New Roman" pitchFamily="18" charset="0"/>
                <a:ea typeface="Microsoft Sans Serif" panose="020B0604020202020204" pitchFamily="34" charset="0"/>
                <a:cs typeface="Times New Roman" pitchFamily="18" charset="0"/>
              </a:rPr>
              <a:t>) </a:t>
            </a:r>
          </a:p>
          <a:p>
            <a:pPr marL="1828800" lvl="4" indent="0" algn="just">
              <a:lnSpc>
                <a:spcPct val="100000"/>
              </a:lnSpc>
              <a:buNone/>
            </a:pPr>
            <a:r>
              <a:rPr lang="en-US" sz="1850" dirty="0" err="1">
                <a:solidFill>
                  <a:schemeClr val="accent1">
                    <a:lumMod val="75000"/>
                  </a:schemeClr>
                </a:solidFill>
                <a:latin typeface="Times New Roman" pitchFamily="18" charset="0"/>
                <a:ea typeface="Microsoft Sans Serif" panose="020B0604020202020204" pitchFamily="34" charset="0"/>
                <a:cs typeface="Times New Roman" pitchFamily="18" charset="0"/>
              </a:rPr>
              <a:t>seq</a:t>
            </a:r>
            <a:r>
              <a:rPr lang="en-US" sz="1850" dirty="0">
                <a:solidFill>
                  <a:schemeClr val="accent1">
                    <a:lumMod val="75000"/>
                  </a:schemeClr>
                </a:solidFill>
                <a:latin typeface="Times New Roman" pitchFamily="18" charset="0"/>
                <a:ea typeface="Microsoft Sans Serif" panose="020B0604020202020204" pitchFamily="34" charset="0"/>
                <a:cs typeface="Times New Roman" pitchFamily="18" charset="0"/>
              </a:rPr>
              <a:t> ← REST(</a:t>
            </a:r>
            <a:r>
              <a:rPr lang="en-US" sz="1850" dirty="0" err="1">
                <a:solidFill>
                  <a:schemeClr val="accent1">
                    <a:lumMod val="75000"/>
                  </a:schemeClr>
                </a:solidFill>
                <a:latin typeface="Times New Roman" pitchFamily="18" charset="0"/>
                <a:ea typeface="Microsoft Sans Serif" panose="020B0604020202020204" pitchFamily="34" charset="0"/>
                <a:cs typeface="Times New Roman" pitchFamily="18" charset="0"/>
              </a:rPr>
              <a:t>seq</a:t>
            </a:r>
            <a:r>
              <a:rPr lang="en-US" sz="1850" dirty="0">
                <a:solidFill>
                  <a:schemeClr val="accent1">
                    <a:lumMod val="75000"/>
                  </a:schemeClr>
                </a:solidFill>
                <a:latin typeface="Times New Roman" pitchFamily="18" charset="0"/>
                <a:ea typeface="Microsoft Sans Serif" panose="020B0604020202020204" pitchFamily="34" charset="0"/>
                <a:cs typeface="Times New Roman" pitchFamily="18" charset="0"/>
              </a:rPr>
              <a:t>) </a:t>
            </a:r>
          </a:p>
          <a:p>
            <a:pPr marL="1828800" lvl="4" indent="0" algn="just">
              <a:lnSpc>
                <a:spcPct val="100000"/>
              </a:lnSpc>
              <a:buNone/>
            </a:pPr>
            <a:r>
              <a:rPr lang="en-US" sz="1850" i="1" dirty="0">
                <a:solidFill>
                  <a:schemeClr val="accent1">
                    <a:lumMod val="75000"/>
                  </a:schemeClr>
                </a:solidFill>
                <a:latin typeface="Times New Roman" pitchFamily="18" charset="0"/>
                <a:ea typeface="Microsoft Sans Serif" panose="020B0604020202020204" pitchFamily="34" charset="0"/>
                <a:cs typeface="Times New Roman" pitchFamily="18" charset="0"/>
              </a:rPr>
              <a:t>return</a:t>
            </a:r>
            <a:r>
              <a:rPr lang="en-US" sz="1850" dirty="0">
                <a:solidFill>
                  <a:schemeClr val="accent1">
                    <a:lumMod val="75000"/>
                  </a:schemeClr>
                </a:solidFill>
                <a:latin typeface="Times New Roman" pitchFamily="18" charset="0"/>
                <a:ea typeface="Microsoft Sans Serif" panose="020B0604020202020204" pitchFamily="34" charset="0"/>
                <a:cs typeface="Times New Roman" pitchFamily="18" charset="0"/>
              </a:rPr>
              <a:t> action</a:t>
            </a:r>
          </a:p>
          <a:p>
            <a:pPr marL="0" indent="0" algn="just">
              <a:lnSpc>
                <a:spcPct val="100000"/>
              </a:lnSpc>
              <a:buNone/>
            </a:pPr>
            <a:endParaRPr lang="en-US" sz="2200" dirty="0" smtClean="0">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 xmlns:p14="http://schemas.microsoft.com/office/powerpoint/2010/main" val="30712151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ure 3.16 from Solving Problems by Searching 3.1 Problem-solving Agents  3.1.1 Well-defined Problems and Solutions Problem-solving Agents 69 |  Semantic Scholar"/>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431321" y="138113"/>
            <a:ext cx="11205713" cy="65817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724891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1304925"/>
            <a:ext cx="10820400" cy="4248150"/>
          </a:xfrm>
          <a:prstGeom prst="rect">
            <a:avLst/>
          </a:prstGeom>
        </p:spPr>
      </p:pic>
    </p:spTree>
    <p:extLst>
      <p:ext uri="{BB962C8B-B14F-4D97-AF65-F5344CB8AC3E}">
        <p14:creationId xmlns:p14="http://schemas.microsoft.com/office/powerpoint/2010/main" xmlns="" val="41523544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Application-1 Water jug</a:t>
            </a:r>
            <a:endParaRPr lang="en-US" dirty="0"/>
          </a:p>
        </p:txBody>
      </p:sp>
      <p:sp>
        <p:nvSpPr>
          <p:cNvPr id="3" name="Content Placeholder 2"/>
          <p:cNvSpPr>
            <a:spLocks noGrp="1"/>
          </p:cNvSpPr>
          <p:nvPr>
            <p:ph idx="1"/>
          </p:nvPr>
        </p:nvSpPr>
        <p:spPr/>
        <p:txBody>
          <a:bodyPr>
            <a:normAutofit fontScale="70000" lnSpcReduction="20000"/>
          </a:bodyPr>
          <a:lstStyle/>
          <a:p>
            <a:r>
              <a:rPr lang="en-US" b="1" dirty="0" smtClean="0">
                <a:latin typeface="Times New Roman" panose="02020603050405020304" pitchFamily="18" charset="0"/>
              </a:rPr>
              <a:t>WATER JUG PROBLEM :</a:t>
            </a:r>
            <a:r>
              <a:rPr lang="en-US" b="1" dirty="0" smtClean="0">
                <a:solidFill>
                  <a:srgbClr val="444444"/>
                </a:solidFill>
                <a:latin typeface="Times New Roman" panose="02020603050405020304" pitchFamily="18" charset="0"/>
              </a:rPr>
              <a:t>           </a:t>
            </a:r>
          </a:p>
          <a:p>
            <a:r>
              <a:rPr lang="en-US" b="1" dirty="0" smtClean="0">
                <a:solidFill>
                  <a:srgbClr val="444444"/>
                </a:solidFill>
                <a:latin typeface="Times New Roman" panose="02020603050405020304" pitchFamily="18" charset="0"/>
              </a:rPr>
              <a:t> </a:t>
            </a:r>
            <a:r>
              <a:rPr lang="en-US" dirty="0" smtClean="0">
                <a:solidFill>
                  <a:srgbClr val="444444"/>
                </a:solidFill>
                <a:latin typeface="Times New Roman" panose="02020603050405020304" pitchFamily="18" charset="0"/>
              </a:rPr>
              <a:t>There is a 4l container and 3l container ; neither has any measuring markers on it. There is a pump that can be used to fill the containers with water .</a:t>
            </a:r>
          </a:p>
          <a:p>
            <a:r>
              <a:rPr lang="en-US" sz="3600" b="1" dirty="0" smtClean="0">
                <a:solidFill>
                  <a:srgbClr val="FF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Problem to solve is to get exactly 2 liters of water in the 4l container by using DFS</a:t>
            </a:r>
          </a:p>
          <a:p>
            <a:r>
              <a:rPr lang="en-US" dirty="0" smtClean="0">
                <a:solidFill>
                  <a:srgbClr val="444444"/>
                </a:solidFill>
                <a:latin typeface="Times New Roman" panose="02020603050405020304" pitchFamily="18" charset="0"/>
              </a:rPr>
              <a:t> </a:t>
            </a:r>
            <a:r>
              <a:rPr lang="en-US" b="1" dirty="0" smtClean="0">
                <a:solidFill>
                  <a:srgbClr val="444444"/>
                </a:solidFill>
                <a:latin typeface="Times New Roman" panose="02020603050405020304" pitchFamily="18" charset="0"/>
              </a:rPr>
              <a:t> </a:t>
            </a:r>
            <a:r>
              <a:rPr lang="en-US" b="1" u="sng" dirty="0" smtClean="0">
                <a:solidFill>
                  <a:srgbClr val="444444"/>
                </a:solidFill>
                <a:latin typeface="Times New Roman" panose="02020603050405020304" pitchFamily="18" charset="0"/>
              </a:rPr>
              <a:t>SOLUTION :</a:t>
            </a:r>
            <a:r>
              <a:rPr lang="en-US" dirty="0" smtClean="0"/>
              <a:t/>
            </a:r>
            <a:br>
              <a:rPr lang="en-US" dirty="0" smtClean="0"/>
            </a:br>
            <a:r>
              <a:rPr lang="en-US" dirty="0" smtClean="0">
                <a:solidFill>
                  <a:srgbClr val="444444"/>
                </a:solidFill>
                <a:latin typeface="Times New Roman" panose="02020603050405020304" pitchFamily="18" charset="0"/>
              </a:rPr>
              <a:t>         From initial state to goal state through appropriate sequence of moves or actions    such</a:t>
            </a:r>
            <a:br>
              <a:rPr lang="en-US" dirty="0" smtClean="0">
                <a:solidFill>
                  <a:srgbClr val="444444"/>
                </a:solidFill>
                <a:latin typeface="Times New Roman" panose="02020603050405020304" pitchFamily="18" charset="0"/>
              </a:rPr>
            </a:br>
            <a:r>
              <a:rPr lang="en-US" dirty="0" smtClean="0">
                <a:solidFill>
                  <a:srgbClr val="444444"/>
                </a:solidFill>
                <a:latin typeface="Times New Roman" panose="02020603050405020304" pitchFamily="18" charset="0"/>
              </a:rPr>
              <a:t>        as filling and emptying the containers.</a:t>
            </a:r>
          </a:p>
          <a:p>
            <a:r>
              <a:rPr lang="en-US" dirty="0" smtClean="0">
                <a:solidFill>
                  <a:srgbClr val="444444"/>
                </a:solidFill>
                <a:latin typeface="Times New Roman" panose="02020603050405020304" pitchFamily="18" charset="0"/>
              </a:rPr>
              <a:t>Content of the two containers at any given time is a</a:t>
            </a:r>
            <a:r>
              <a:rPr lang="en-US" b="1" dirty="0" smtClean="0">
                <a:solidFill>
                  <a:srgbClr val="444444"/>
                </a:solidFill>
                <a:latin typeface="Times New Roman" panose="02020603050405020304" pitchFamily="18" charset="0"/>
              </a:rPr>
              <a:t> problem state</a:t>
            </a:r>
            <a:endParaRPr lang="en-US" dirty="0" smtClean="0">
              <a:solidFill>
                <a:srgbClr val="444444"/>
              </a:solidFill>
              <a:latin typeface="Times New Roman" panose="02020603050405020304" pitchFamily="18" charset="0"/>
            </a:endParaRPr>
          </a:p>
          <a:p>
            <a:r>
              <a:rPr lang="en-US" dirty="0" smtClean="0">
                <a:solidFill>
                  <a:srgbClr val="444444"/>
                </a:solidFill>
                <a:latin typeface="Times New Roman" panose="02020603050405020304" pitchFamily="18" charset="0"/>
              </a:rPr>
              <a:t>        Let     x - content of the 4l container</a:t>
            </a:r>
            <a:r>
              <a:rPr lang="en-US" dirty="0" smtClean="0"/>
              <a:t/>
            </a:r>
            <a:br>
              <a:rPr lang="en-US" dirty="0" smtClean="0"/>
            </a:br>
            <a:r>
              <a:rPr lang="en-US" dirty="0" smtClean="0">
                <a:solidFill>
                  <a:srgbClr val="444444"/>
                </a:solidFill>
                <a:latin typeface="Times New Roman" panose="02020603050405020304" pitchFamily="18" charset="0"/>
              </a:rPr>
              <a:t>                  y - content of the 3l container        </a:t>
            </a:r>
          </a:p>
          <a:p>
            <a:r>
              <a:rPr lang="en-US" dirty="0" smtClean="0">
                <a:solidFill>
                  <a:srgbClr val="444444"/>
                </a:solidFill>
                <a:latin typeface="Times New Roman" panose="02020603050405020304" pitchFamily="18" charset="0"/>
              </a:rPr>
              <a:t>Then (</a:t>
            </a:r>
            <a:r>
              <a:rPr lang="en-US" dirty="0" err="1" smtClean="0">
                <a:solidFill>
                  <a:srgbClr val="444444"/>
                </a:solidFill>
                <a:latin typeface="Times New Roman" panose="02020603050405020304" pitchFamily="18" charset="0"/>
              </a:rPr>
              <a:t>x,y</a:t>
            </a:r>
            <a:r>
              <a:rPr lang="en-US" dirty="0" smtClean="0">
                <a:solidFill>
                  <a:srgbClr val="444444"/>
                </a:solidFill>
                <a:latin typeface="Times New Roman" panose="02020603050405020304" pitchFamily="18" charset="0"/>
              </a:rPr>
              <a:t>) - problem state represented by an ordered pair.</a:t>
            </a:r>
            <a:br>
              <a:rPr lang="en-US" dirty="0" smtClean="0">
                <a:solidFill>
                  <a:srgbClr val="444444"/>
                </a:solidFill>
                <a:latin typeface="Times New Roman" panose="02020603050405020304" pitchFamily="18" charset="0"/>
              </a:rPr>
            </a:br>
            <a:r>
              <a:rPr lang="en-US" dirty="0" smtClean="0">
                <a:solidFill>
                  <a:srgbClr val="444444"/>
                </a:solidFill>
                <a:latin typeface="Times New Roman" panose="02020603050405020304" pitchFamily="18" charset="0"/>
              </a:rPr>
              <a:t>        The set of all ordered pairs is the </a:t>
            </a:r>
            <a:r>
              <a:rPr lang="en-US" b="1" dirty="0" smtClean="0">
                <a:solidFill>
                  <a:srgbClr val="444444"/>
                </a:solidFill>
                <a:latin typeface="Times New Roman" panose="02020603050405020304" pitchFamily="18" charset="0"/>
              </a:rPr>
              <a:t>space </a:t>
            </a:r>
            <a:r>
              <a:rPr lang="en-US" dirty="0" smtClean="0">
                <a:solidFill>
                  <a:srgbClr val="444444"/>
                </a:solidFill>
                <a:latin typeface="Times New Roman" panose="02020603050405020304" pitchFamily="18" charset="0"/>
              </a:rPr>
              <a:t>of problem states or the </a:t>
            </a:r>
            <a:r>
              <a:rPr lang="en-US" b="1" dirty="0" smtClean="0">
                <a:solidFill>
                  <a:srgbClr val="444444"/>
                </a:solidFill>
                <a:latin typeface="Times New Roman" panose="02020603050405020304" pitchFamily="18" charset="0"/>
              </a:rPr>
              <a:t>state-space </a:t>
            </a:r>
            <a:r>
              <a:rPr lang="en-US" dirty="0" smtClean="0">
                <a:solidFill>
                  <a:srgbClr val="444444"/>
                </a:solidFill>
                <a:latin typeface="Times New Roman" panose="02020603050405020304" pitchFamily="18" charset="0"/>
              </a:rPr>
              <a:t>of the problem .</a:t>
            </a:r>
            <a:br>
              <a:rPr lang="en-US" dirty="0" smtClean="0">
                <a:solidFill>
                  <a:srgbClr val="444444"/>
                </a:solidFill>
                <a:latin typeface="Times New Roman" panose="02020603050405020304" pitchFamily="18" charset="0"/>
              </a:rPr>
            </a:br>
            <a:r>
              <a:rPr lang="en-US" dirty="0" smtClean="0">
                <a:solidFill>
                  <a:srgbClr val="444444"/>
                </a:solidFill>
                <a:latin typeface="Times New Roman" panose="02020603050405020304" pitchFamily="18" charset="0"/>
              </a:rPr>
              <a:t> </a:t>
            </a:r>
            <a:br>
              <a:rPr lang="en-US" dirty="0" smtClean="0">
                <a:solidFill>
                  <a:srgbClr val="444444"/>
                </a:solidFill>
                <a:latin typeface="Times New Roman" panose="02020603050405020304" pitchFamily="18" charset="0"/>
              </a:rPr>
            </a:br>
            <a:r>
              <a:rPr lang="en-US" dirty="0" smtClean="0">
                <a:solidFill>
                  <a:srgbClr val="444444"/>
                </a:solidFill>
                <a:latin typeface="Times New Roman" panose="02020603050405020304" pitchFamily="18" charset="0"/>
              </a:rPr>
              <a:t>        State-space :  { (</a:t>
            </a:r>
            <a:r>
              <a:rPr lang="en-US" dirty="0" err="1" smtClean="0">
                <a:solidFill>
                  <a:srgbClr val="444444"/>
                </a:solidFill>
                <a:latin typeface="Times New Roman" panose="02020603050405020304" pitchFamily="18" charset="0"/>
              </a:rPr>
              <a:t>x,y</a:t>
            </a:r>
            <a:r>
              <a:rPr lang="en-US" dirty="0" smtClean="0">
                <a:solidFill>
                  <a:srgbClr val="444444"/>
                </a:solidFill>
                <a:latin typeface="Times New Roman" panose="02020603050405020304" pitchFamily="18" charset="0"/>
              </a:rPr>
              <a:t>) | x = 0,1,2,3,4  y=0,1,2,3 }</a:t>
            </a:r>
          </a:p>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1457380161"/>
              </p:ext>
            </p:extLst>
          </p:nvPr>
        </p:nvGraphicFramePr>
        <p:xfrm>
          <a:off x="815413" y="1397000"/>
          <a:ext cx="10465163" cy="4414520"/>
        </p:xfrm>
        <a:graphic>
          <a:graphicData uri="http://schemas.openxmlformats.org/drawingml/2006/table">
            <a:tbl>
              <a:tblPr firstRow="1" bandRow="1">
                <a:tableStyleId>{5940675A-B579-460E-94D1-54222C63F5DA}</a:tableStyleId>
              </a:tblPr>
              <a:tblGrid>
                <a:gridCol w="1358311">
                  <a:extLst>
                    <a:ext uri="{9D8B030D-6E8A-4147-A177-3AD203B41FA5}">
                      <a16:colId xmlns:a16="http://schemas.microsoft.com/office/drawing/2014/main" xmlns="" val="3576826914"/>
                    </a:ext>
                  </a:extLst>
                </a:gridCol>
                <a:gridCol w="4692344">
                  <a:extLst>
                    <a:ext uri="{9D8B030D-6E8A-4147-A177-3AD203B41FA5}">
                      <a16:colId xmlns:a16="http://schemas.microsoft.com/office/drawing/2014/main" xmlns="" val="3632055266"/>
                    </a:ext>
                  </a:extLst>
                </a:gridCol>
                <a:gridCol w="4414508">
                  <a:extLst>
                    <a:ext uri="{9D8B030D-6E8A-4147-A177-3AD203B41FA5}">
                      <a16:colId xmlns:a16="http://schemas.microsoft.com/office/drawing/2014/main" xmlns="" val="2558455219"/>
                    </a:ext>
                  </a:extLst>
                </a:gridCol>
              </a:tblGrid>
              <a:tr h="370840">
                <a:tc>
                  <a:txBody>
                    <a:bodyPr/>
                    <a:lstStyle/>
                    <a:p>
                      <a:r>
                        <a:rPr lang="en-US" b="1" dirty="0" smtClean="0"/>
                        <a:t>Rule</a:t>
                      </a:r>
                      <a:r>
                        <a:rPr lang="en-US" b="1" baseline="0" dirty="0" smtClean="0"/>
                        <a:t> NO</a:t>
                      </a:r>
                      <a:endParaRPr lang="en-US" b="1" dirty="0"/>
                    </a:p>
                  </a:txBody>
                  <a:tcPr marL="121920" marR="121920"/>
                </a:tc>
                <a:tc>
                  <a:txBody>
                    <a:bodyPr/>
                    <a:lstStyle/>
                    <a:p>
                      <a:r>
                        <a:rPr lang="en-US" sz="1800" b="1" i="0" kern="1200" dirty="0" smtClean="0">
                          <a:solidFill>
                            <a:schemeClr val="tx1"/>
                          </a:solidFill>
                          <a:effectLst/>
                          <a:latin typeface="+mn-lt"/>
                          <a:ea typeface="+mn-ea"/>
                          <a:cs typeface="+mn-cs"/>
                        </a:rPr>
                        <a:t>Operators for the problem state-space </a:t>
                      </a:r>
                      <a:endParaRPr lang="en-US" b="1" dirty="0"/>
                    </a:p>
                  </a:txBody>
                  <a:tcPr marL="121920" marR="121920"/>
                </a:tc>
                <a:tc>
                  <a:txBody>
                    <a:bodyPr/>
                    <a:lstStyle/>
                    <a:p>
                      <a:r>
                        <a:rPr lang="en-US" sz="1800" b="1" i="0" kern="1200" dirty="0" smtClean="0">
                          <a:solidFill>
                            <a:schemeClr val="tx1"/>
                          </a:solidFill>
                          <a:effectLst/>
                          <a:latin typeface="+mn-lt"/>
                          <a:ea typeface="+mn-ea"/>
                          <a:cs typeface="+mn-cs"/>
                        </a:rPr>
                        <a:t>The forwarded set of production rules </a:t>
                      </a:r>
                      <a:endParaRPr lang="en-US" b="1" dirty="0"/>
                    </a:p>
                  </a:txBody>
                  <a:tcPr marL="121920" marR="121920"/>
                </a:tc>
                <a:extLst>
                  <a:ext uri="{0D108BD9-81ED-4DB2-BD59-A6C34878D82A}">
                    <a16:rowId xmlns:a16="http://schemas.microsoft.com/office/drawing/2014/main" xmlns="" val="190175703"/>
                  </a:ext>
                </a:extLst>
              </a:tr>
              <a:tr h="370840">
                <a:tc>
                  <a:txBody>
                    <a:bodyPr/>
                    <a:lstStyle/>
                    <a:p>
                      <a:r>
                        <a:rPr lang="en-US" dirty="0" smtClean="0"/>
                        <a:t>1. </a:t>
                      </a:r>
                      <a:endParaRPr lang="en-US" dirty="0"/>
                    </a:p>
                  </a:txBody>
                  <a:tcPr marL="121920" marR="121920"/>
                </a:tc>
                <a:tc>
                  <a:txBody>
                    <a:bodyPr/>
                    <a:lstStyle/>
                    <a:p>
                      <a:r>
                        <a:rPr lang="en-US" sz="1800" b="0" i="0" kern="1200" dirty="0" smtClean="0">
                          <a:solidFill>
                            <a:schemeClr val="tx1"/>
                          </a:solidFill>
                          <a:effectLst/>
                          <a:latin typeface="+mn-lt"/>
                          <a:ea typeface="+mn-ea"/>
                          <a:cs typeface="+mn-cs"/>
                        </a:rPr>
                        <a:t>Fill the 4l container</a:t>
                      </a:r>
                      <a:endParaRPr lang="en-US"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IF (</a:t>
                      </a:r>
                      <a:r>
                        <a:rPr lang="en-US" sz="1800" b="0" i="0" kern="1200" dirty="0" err="1" smtClean="0">
                          <a:solidFill>
                            <a:schemeClr val="tx1"/>
                          </a:solidFill>
                          <a:effectLst/>
                          <a:latin typeface="+mn-lt"/>
                          <a:ea typeface="+mn-ea"/>
                          <a:cs typeface="+mn-cs"/>
                        </a:rPr>
                        <a:t>x,y</a:t>
                      </a:r>
                      <a:r>
                        <a:rPr lang="en-US" sz="1800" b="0" i="0" kern="1200" dirty="0" smtClean="0">
                          <a:solidFill>
                            <a:schemeClr val="tx1"/>
                          </a:solidFill>
                          <a:effectLst/>
                          <a:latin typeface="+mn-lt"/>
                          <a:ea typeface="+mn-ea"/>
                          <a:cs typeface="+mn-cs"/>
                        </a:rPr>
                        <a:t>| x?4) THEN (4,y)</a:t>
                      </a:r>
                      <a:endParaRPr lang="en-US" dirty="0"/>
                    </a:p>
                  </a:txBody>
                  <a:tcPr marL="121920" marR="121920"/>
                </a:tc>
                <a:extLst>
                  <a:ext uri="{0D108BD9-81ED-4DB2-BD59-A6C34878D82A}">
                    <a16:rowId xmlns:a16="http://schemas.microsoft.com/office/drawing/2014/main" xmlns="" val="2528911882"/>
                  </a:ext>
                </a:extLst>
              </a:tr>
              <a:tr h="370840">
                <a:tc>
                  <a:txBody>
                    <a:bodyPr/>
                    <a:lstStyle/>
                    <a:p>
                      <a:r>
                        <a:rPr lang="en-US" dirty="0" smtClean="0"/>
                        <a:t>2</a:t>
                      </a:r>
                      <a:endParaRPr lang="en-US" dirty="0"/>
                    </a:p>
                  </a:txBody>
                  <a:tcPr marL="121920" marR="121920"/>
                </a:tc>
                <a:tc>
                  <a:txBody>
                    <a:bodyPr/>
                    <a:lstStyle/>
                    <a:p>
                      <a:r>
                        <a:rPr lang="en-US" sz="1800" b="0" i="0" kern="1200" dirty="0" smtClean="0">
                          <a:solidFill>
                            <a:schemeClr val="tx1"/>
                          </a:solidFill>
                          <a:effectLst/>
                          <a:latin typeface="+mn-lt"/>
                          <a:ea typeface="+mn-ea"/>
                          <a:cs typeface="+mn-cs"/>
                        </a:rPr>
                        <a:t>Fill the 3l container</a:t>
                      </a:r>
                      <a:endParaRPr lang="en-US"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 IF (</a:t>
                      </a:r>
                      <a:r>
                        <a:rPr lang="en-US" sz="1800" b="0" i="0" kern="1200" dirty="0" err="1" smtClean="0">
                          <a:solidFill>
                            <a:schemeClr val="tx1"/>
                          </a:solidFill>
                          <a:effectLst/>
                          <a:latin typeface="+mn-lt"/>
                          <a:ea typeface="+mn-ea"/>
                          <a:cs typeface="+mn-cs"/>
                        </a:rPr>
                        <a:t>x,y</a:t>
                      </a:r>
                      <a:r>
                        <a:rPr lang="en-US" sz="1800" b="0" i="0" kern="1200" dirty="0" smtClean="0">
                          <a:solidFill>
                            <a:schemeClr val="tx1"/>
                          </a:solidFill>
                          <a:effectLst/>
                          <a:latin typeface="+mn-lt"/>
                          <a:ea typeface="+mn-ea"/>
                          <a:cs typeface="+mn-cs"/>
                        </a:rPr>
                        <a:t>| y?3) THEN (x,3)</a:t>
                      </a:r>
                      <a:endParaRPr lang="en-US" dirty="0"/>
                    </a:p>
                  </a:txBody>
                  <a:tcPr marL="121920" marR="121920"/>
                </a:tc>
                <a:extLst>
                  <a:ext uri="{0D108BD9-81ED-4DB2-BD59-A6C34878D82A}">
                    <a16:rowId xmlns:a16="http://schemas.microsoft.com/office/drawing/2014/main" xmlns="" val="3696952728"/>
                  </a:ext>
                </a:extLst>
              </a:tr>
              <a:tr h="370840">
                <a:tc>
                  <a:txBody>
                    <a:bodyPr/>
                    <a:lstStyle/>
                    <a:p>
                      <a:r>
                        <a:rPr lang="en-US" dirty="0" smtClean="0"/>
                        <a:t>3</a:t>
                      </a:r>
                      <a:endParaRPr lang="en-US" dirty="0"/>
                    </a:p>
                  </a:txBody>
                  <a:tcPr marL="121920" marR="121920"/>
                </a:tc>
                <a:tc>
                  <a:txBody>
                    <a:bodyPr/>
                    <a:lstStyle/>
                    <a:p>
                      <a:r>
                        <a:rPr lang="en-US" sz="1800" b="0" i="0" kern="1200" dirty="0" smtClean="0">
                          <a:solidFill>
                            <a:schemeClr val="tx1"/>
                          </a:solidFill>
                          <a:effectLst/>
                          <a:latin typeface="+mn-lt"/>
                          <a:ea typeface="+mn-ea"/>
                          <a:cs typeface="+mn-cs"/>
                        </a:rPr>
                        <a:t>Empty the 4l container</a:t>
                      </a:r>
                      <a:endParaRPr lang="en-US"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 IF (</a:t>
                      </a:r>
                      <a:r>
                        <a:rPr lang="en-US" sz="1800" b="0" i="0" kern="1200" dirty="0" err="1" smtClean="0">
                          <a:solidFill>
                            <a:schemeClr val="tx1"/>
                          </a:solidFill>
                          <a:effectLst/>
                          <a:latin typeface="+mn-lt"/>
                          <a:ea typeface="+mn-ea"/>
                          <a:cs typeface="+mn-cs"/>
                        </a:rPr>
                        <a:t>x,y</a:t>
                      </a:r>
                      <a:r>
                        <a:rPr lang="en-US" sz="1800" b="0" i="0" kern="1200" dirty="0" smtClean="0">
                          <a:solidFill>
                            <a:schemeClr val="tx1"/>
                          </a:solidFill>
                          <a:effectLst/>
                          <a:latin typeface="+mn-lt"/>
                          <a:ea typeface="+mn-ea"/>
                          <a:cs typeface="+mn-cs"/>
                        </a:rPr>
                        <a:t>| x&gt;0) THEN (0,y)</a:t>
                      </a:r>
                      <a:endParaRPr lang="en-US" dirty="0"/>
                    </a:p>
                  </a:txBody>
                  <a:tcPr marL="121920" marR="121920"/>
                </a:tc>
                <a:extLst>
                  <a:ext uri="{0D108BD9-81ED-4DB2-BD59-A6C34878D82A}">
                    <a16:rowId xmlns:a16="http://schemas.microsoft.com/office/drawing/2014/main" xmlns="" val="1736328810"/>
                  </a:ext>
                </a:extLst>
              </a:tr>
              <a:tr h="370840">
                <a:tc>
                  <a:txBody>
                    <a:bodyPr/>
                    <a:lstStyle/>
                    <a:p>
                      <a:r>
                        <a:rPr lang="en-US" dirty="0" smtClean="0"/>
                        <a:t>4</a:t>
                      </a:r>
                      <a:endParaRPr lang="en-US" dirty="0"/>
                    </a:p>
                  </a:txBody>
                  <a:tcPr marL="121920" marR="121920"/>
                </a:tc>
                <a:tc>
                  <a:txBody>
                    <a:bodyPr/>
                    <a:lstStyle/>
                    <a:p>
                      <a:r>
                        <a:rPr lang="en-US" sz="1800" b="0" i="0" kern="1200" dirty="0" smtClean="0">
                          <a:solidFill>
                            <a:schemeClr val="tx1"/>
                          </a:solidFill>
                          <a:effectLst/>
                          <a:latin typeface="+mn-lt"/>
                          <a:ea typeface="+mn-ea"/>
                          <a:cs typeface="+mn-cs"/>
                        </a:rPr>
                        <a:t>Empty the 3l container</a:t>
                      </a:r>
                      <a:endParaRPr lang="en-US"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IF (</a:t>
                      </a:r>
                      <a:r>
                        <a:rPr lang="en-US" sz="1800" b="0" i="0" kern="1200" dirty="0" err="1" smtClean="0">
                          <a:solidFill>
                            <a:schemeClr val="tx1"/>
                          </a:solidFill>
                          <a:effectLst/>
                          <a:latin typeface="+mn-lt"/>
                          <a:ea typeface="+mn-ea"/>
                          <a:cs typeface="+mn-cs"/>
                        </a:rPr>
                        <a:t>x,y</a:t>
                      </a:r>
                      <a:r>
                        <a:rPr lang="en-US" sz="1800" b="0" i="0" kern="1200" dirty="0" smtClean="0">
                          <a:solidFill>
                            <a:schemeClr val="tx1"/>
                          </a:solidFill>
                          <a:effectLst/>
                          <a:latin typeface="+mn-lt"/>
                          <a:ea typeface="+mn-ea"/>
                          <a:cs typeface="+mn-cs"/>
                        </a:rPr>
                        <a:t>| y&gt;0) THEN (x,0)</a:t>
                      </a:r>
                      <a:endParaRPr lang="en-US" dirty="0"/>
                    </a:p>
                  </a:txBody>
                  <a:tcPr marL="121920" marR="121920"/>
                </a:tc>
                <a:extLst>
                  <a:ext uri="{0D108BD9-81ED-4DB2-BD59-A6C34878D82A}">
                    <a16:rowId xmlns:a16="http://schemas.microsoft.com/office/drawing/2014/main" xmlns="" val="2404888747"/>
                  </a:ext>
                </a:extLst>
              </a:tr>
              <a:tr h="370840">
                <a:tc>
                  <a:txBody>
                    <a:bodyPr/>
                    <a:lstStyle/>
                    <a:p>
                      <a:r>
                        <a:rPr lang="en-US" dirty="0" smtClean="0"/>
                        <a:t>5</a:t>
                      </a:r>
                      <a:endParaRPr lang="en-US" dirty="0"/>
                    </a:p>
                  </a:txBody>
                  <a:tcPr marL="121920" marR="121920"/>
                </a:tc>
                <a:tc>
                  <a:txBody>
                    <a:bodyPr/>
                    <a:lstStyle/>
                    <a:p>
                      <a:r>
                        <a:rPr lang="en-US" sz="1800" b="0" i="0" kern="1200" dirty="0" smtClean="0">
                          <a:solidFill>
                            <a:schemeClr val="tx1"/>
                          </a:solidFill>
                          <a:effectLst/>
                          <a:latin typeface="+mn-lt"/>
                          <a:ea typeface="+mn-ea"/>
                          <a:cs typeface="+mn-cs"/>
                        </a:rPr>
                        <a:t>Pour water from 3l container into 4l container until 4l container is full</a:t>
                      </a:r>
                      <a:endParaRPr lang="en-US"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b="0" i="0" kern="1200" dirty="0" smtClean="0">
                          <a:solidFill>
                            <a:schemeClr val="tx1"/>
                          </a:solidFill>
                          <a:effectLst/>
                          <a:latin typeface="+mn-lt"/>
                          <a:ea typeface="+mn-ea"/>
                          <a:cs typeface="+mn-cs"/>
                        </a:rPr>
                        <a:t>IF (</a:t>
                      </a:r>
                      <a:r>
                        <a:rPr lang="es-ES" sz="1800" b="0" i="0" kern="1200" dirty="0" err="1" smtClean="0">
                          <a:solidFill>
                            <a:schemeClr val="tx1"/>
                          </a:solidFill>
                          <a:effectLst/>
                          <a:latin typeface="+mn-lt"/>
                          <a:ea typeface="+mn-ea"/>
                          <a:cs typeface="+mn-cs"/>
                        </a:rPr>
                        <a:t>x,y</a:t>
                      </a:r>
                      <a:r>
                        <a:rPr lang="es-ES" sz="1800" b="0" i="0" kern="1200" dirty="0" smtClean="0">
                          <a:solidFill>
                            <a:schemeClr val="tx1"/>
                          </a:solidFill>
                          <a:effectLst/>
                          <a:latin typeface="+mn-lt"/>
                          <a:ea typeface="+mn-ea"/>
                          <a:cs typeface="+mn-cs"/>
                        </a:rPr>
                        <a:t>| </a:t>
                      </a:r>
                      <a:r>
                        <a:rPr lang="es-ES" sz="1800" b="0" i="0" kern="1200" dirty="0" err="1" smtClean="0">
                          <a:solidFill>
                            <a:schemeClr val="tx1"/>
                          </a:solidFill>
                          <a:effectLst/>
                          <a:latin typeface="+mn-lt"/>
                          <a:ea typeface="+mn-ea"/>
                          <a:cs typeface="+mn-cs"/>
                        </a:rPr>
                        <a:t>x+y</a:t>
                      </a:r>
                      <a:r>
                        <a:rPr lang="es-ES" sz="1800" b="0" i="0" kern="1200" dirty="0" smtClean="0">
                          <a:solidFill>
                            <a:schemeClr val="tx1"/>
                          </a:solidFill>
                          <a:effectLst/>
                          <a:latin typeface="+mn-lt"/>
                          <a:ea typeface="+mn-ea"/>
                          <a:cs typeface="+mn-cs"/>
                        </a:rPr>
                        <a:t>&gt;=4 ? y&gt;0 ? x?4) THEN (4,y-(4-x))</a:t>
                      </a:r>
                      <a:endParaRPr lang="en-US" dirty="0"/>
                    </a:p>
                  </a:txBody>
                  <a:tcPr marL="121920" marR="121920"/>
                </a:tc>
                <a:extLst>
                  <a:ext uri="{0D108BD9-81ED-4DB2-BD59-A6C34878D82A}">
                    <a16:rowId xmlns:a16="http://schemas.microsoft.com/office/drawing/2014/main" xmlns="" val="2162248278"/>
                  </a:ext>
                </a:extLst>
              </a:tr>
              <a:tr h="370840">
                <a:tc>
                  <a:txBody>
                    <a:bodyPr/>
                    <a:lstStyle/>
                    <a:p>
                      <a:r>
                        <a:rPr lang="en-US" dirty="0" smtClean="0"/>
                        <a:t>6</a:t>
                      </a:r>
                      <a:endParaRPr lang="en-US" dirty="0"/>
                    </a:p>
                  </a:txBody>
                  <a:tcPr marL="121920" marR="121920"/>
                </a:tc>
                <a:tc>
                  <a:txBody>
                    <a:bodyPr/>
                    <a:lstStyle/>
                    <a:p>
                      <a:r>
                        <a:rPr lang="en-US" sz="1800" b="0" i="0" kern="1200" dirty="0" smtClean="0">
                          <a:solidFill>
                            <a:schemeClr val="tx1"/>
                          </a:solidFill>
                          <a:effectLst/>
                          <a:latin typeface="+mn-lt"/>
                          <a:ea typeface="+mn-ea"/>
                          <a:cs typeface="+mn-cs"/>
                        </a:rPr>
                        <a:t>Pour water from 4l container into the 3l container until the 3l container is    full</a:t>
                      </a:r>
                      <a:endParaRPr lang="en-US"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b="0" i="0" kern="1200" dirty="0" smtClean="0">
                          <a:solidFill>
                            <a:schemeClr val="tx1"/>
                          </a:solidFill>
                          <a:effectLst/>
                          <a:latin typeface="+mn-lt"/>
                          <a:ea typeface="+mn-ea"/>
                          <a:cs typeface="+mn-cs"/>
                        </a:rPr>
                        <a:t>IF (</a:t>
                      </a:r>
                      <a:r>
                        <a:rPr lang="es-ES" sz="1800" b="0" i="0" kern="1200" dirty="0" err="1" smtClean="0">
                          <a:solidFill>
                            <a:schemeClr val="tx1"/>
                          </a:solidFill>
                          <a:effectLst/>
                          <a:latin typeface="+mn-lt"/>
                          <a:ea typeface="+mn-ea"/>
                          <a:cs typeface="+mn-cs"/>
                        </a:rPr>
                        <a:t>x,y</a:t>
                      </a:r>
                      <a:r>
                        <a:rPr lang="es-ES" sz="1800" b="0" i="0" kern="1200" dirty="0" smtClean="0">
                          <a:solidFill>
                            <a:schemeClr val="tx1"/>
                          </a:solidFill>
                          <a:effectLst/>
                          <a:latin typeface="+mn-lt"/>
                          <a:ea typeface="+mn-ea"/>
                          <a:cs typeface="+mn-cs"/>
                        </a:rPr>
                        <a:t>| </a:t>
                      </a:r>
                      <a:r>
                        <a:rPr lang="es-ES" sz="1800" b="0" i="0" kern="1200" dirty="0" err="1" smtClean="0">
                          <a:solidFill>
                            <a:schemeClr val="tx1"/>
                          </a:solidFill>
                          <a:effectLst/>
                          <a:latin typeface="+mn-lt"/>
                          <a:ea typeface="+mn-ea"/>
                          <a:cs typeface="+mn-cs"/>
                        </a:rPr>
                        <a:t>x+y</a:t>
                      </a:r>
                      <a:r>
                        <a:rPr lang="es-ES" sz="1800" b="0" i="0" kern="1200" dirty="0" smtClean="0">
                          <a:solidFill>
                            <a:schemeClr val="tx1"/>
                          </a:solidFill>
                          <a:effectLst/>
                          <a:latin typeface="+mn-lt"/>
                          <a:ea typeface="+mn-ea"/>
                          <a:cs typeface="+mn-cs"/>
                        </a:rPr>
                        <a:t>&gt;=3 ? x&gt;0 ? y?3) THEN (x-(3-y),3)</a:t>
                      </a:r>
                      <a:endParaRPr lang="en-US" dirty="0"/>
                    </a:p>
                  </a:txBody>
                  <a:tcPr marL="121920" marR="121920"/>
                </a:tc>
                <a:extLst>
                  <a:ext uri="{0D108BD9-81ED-4DB2-BD59-A6C34878D82A}">
                    <a16:rowId xmlns:a16="http://schemas.microsoft.com/office/drawing/2014/main" xmlns="" val="1322201601"/>
                  </a:ext>
                </a:extLst>
              </a:tr>
              <a:tr h="370840">
                <a:tc>
                  <a:txBody>
                    <a:bodyPr/>
                    <a:lstStyle/>
                    <a:p>
                      <a:r>
                        <a:rPr lang="en-US" dirty="0" smtClean="0"/>
                        <a:t>7</a:t>
                      </a:r>
                      <a:endParaRPr lang="en-US" dirty="0"/>
                    </a:p>
                  </a:txBody>
                  <a:tcPr marL="121920" marR="121920"/>
                </a:tc>
                <a:tc>
                  <a:txBody>
                    <a:bodyPr/>
                    <a:lstStyle/>
                    <a:p>
                      <a:r>
                        <a:rPr lang="en-US" sz="1800" b="0" i="0" kern="1200" dirty="0" smtClean="0">
                          <a:solidFill>
                            <a:schemeClr val="tx1"/>
                          </a:solidFill>
                          <a:effectLst/>
                          <a:latin typeface="+mn-lt"/>
                          <a:ea typeface="+mn-ea"/>
                          <a:cs typeface="+mn-cs"/>
                        </a:rPr>
                        <a:t>Pour all the water from 3l container into the 4l container</a:t>
                      </a:r>
                      <a:endParaRPr lang="en-US"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b="0" i="0" kern="1200" dirty="0" smtClean="0">
                          <a:solidFill>
                            <a:schemeClr val="tx1"/>
                          </a:solidFill>
                          <a:effectLst/>
                          <a:latin typeface="+mn-lt"/>
                          <a:ea typeface="+mn-ea"/>
                          <a:cs typeface="+mn-cs"/>
                        </a:rPr>
                        <a:t>IF (</a:t>
                      </a:r>
                      <a:r>
                        <a:rPr lang="es-ES" sz="1800" b="0" i="0" kern="1200" dirty="0" err="1" smtClean="0">
                          <a:solidFill>
                            <a:schemeClr val="tx1"/>
                          </a:solidFill>
                          <a:effectLst/>
                          <a:latin typeface="+mn-lt"/>
                          <a:ea typeface="+mn-ea"/>
                          <a:cs typeface="+mn-cs"/>
                        </a:rPr>
                        <a:t>x,y</a:t>
                      </a:r>
                      <a:r>
                        <a:rPr lang="es-ES" sz="1800" b="0" i="0" kern="1200" dirty="0" smtClean="0">
                          <a:solidFill>
                            <a:schemeClr val="tx1"/>
                          </a:solidFill>
                          <a:effectLst/>
                          <a:latin typeface="+mn-lt"/>
                          <a:ea typeface="+mn-ea"/>
                          <a:cs typeface="+mn-cs"/>
                        </a:rPr>
                        <a:t>| </a:t>
                      </a:r>
                      <a:r>
                        <a:rPr lang="es-ES" sz="1800" b="0" i="0" kern="1200" dirty="0" err="1" smtClean="0">
                          <a:solidFill>
                            <a:schemeClr val="tx1"/>
                          </a:solidFill>
                          <a:effectLst/>
                          <a:latin typeface="+mn-lt"/>
                          <a:ea typeface="+mn-ea"/>
                          <a:cs typeface="+mn-cs"/>
                        </a:rPr>
                        <a:t>x+y</a:t>
                      </a:r>
                      <a:r>
                        <a:rPr lang="es-ES" sz="1800" b="0" i="0" kern="1200" dirty="0" smtClean="0">
                          <a:solidFill>
                            <a:schemeClr val="tx1"/>
                          </a:solidFill>
                          <a:effectLst/>
                          <a:latin typeface="+mn-lt"/>
                          <a:ea typeface="+mn-ea"/>
                          <a:cs typeface="+mn-cs"/>
                        </a:rPr>
                        <a:t>?=4 ? y&gt;0) THEN (x+y,0)</a:t>
                      </a:r>
                      <a:endParaRPr lang="en-US" dirty="0"/>
                    </a:p>
                  </a:txBody>
                  <a:tcPr marL="121920" marR="121920"/>
                </a:tc>
                <a:extLst>
                  <a:ext uri="{0D108BD9-81ED-4DB2-BD59-A6C34878D82A}">
                    <a16:rowId xmlns:a16="http://schemas.microsoft.com/office/drawing/2014/main" xmlns="" val="3001607509"/>
                  </a:ext>
                </a:extLst>
              </a:tr>
              <a:tr h="370840">
                <a:tc>
                  <a:txBody>
                    <a:bodyPr/>
                    <a:lstStyle/>
                    <a:p>
                      <a:r>
                        <a:rPr lang="en-US" dirty="0" smtClean="0"/>
                        <a:t>8</a:t>
                      </a:r>
                      <a:endParaRPr lang="en-US" dirty="0"/>
                    </a:p>
                  </a:txBody>
                  <a:tcPr marL="121920" marR="121920"/>
                </a:tc>
                <a:tc>
                  <a:txBody>
                    <a:bodyPr/>
                    <a:lstStyle/>
                    <a:p>
                      <a:r>
                        <a:rPr lang="en-US" sz="1800" b="0" i="0" kern="1200" dirty="0" smtClean="0">
                          <a:solidFill>
                            <a:schemeClr val="tx1"/>
                          </a:solidFill>
                          <a:effectLst/>
                          <a:latin typeface="+mn-lt"/>
                          <a:ea typeface="+mn-ea"/>
                          <a:cs typeface="+mn-cs"/>
                        </a:rPr>
                        <a:t>Pour all the water from 4l container into the 3l container</a:t>
                      </a:r>
                      <a:endParaRPr lang="en-US" dirty="0"/>
                    </a:p>
                  </a:txBody>
                  <a:tcPr marL="121920" marR="12192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mn-lt"/>
                          <a:ea typeface="+mn-ea"/>
                          <a:cs typeface="+mn-cs"/>
                        </a:rPr>
                        <a:t>IF (</a:t>
                      </a:r>
                      <a:r>
                        <a:rPr lang="en-US" sz="1800" b="0" i="0" kern="1200" dirty="0" err="1" smtClean="0">
                          <a:solidFill>
                            <a:schemeClr val="tx1"/>
                          </a:solidFill>
                          <a:effectLst/>
                          <a:latin typeface="+mn-lt"/>
                          <a:ea typeface="+mn-ea"/>
                          <a:cs typeface="+mn-cs"/>
                        </a:rPr>
                        <a:t>x,y</a:t>
                      </a:r>
                      <a:r>
                        <a:rPr lang="en-US" sz="1800" b="0" i="0" kern="1200" dirty="0" smtClean="0">
                          <a:solidFill>
                            <a:schemeClr val="tx1"/>
                          </a:solidFill>
                          <a:effectLst/>
                          <a:latin typeface="+mn-lt"/>
                          <a:ea typeface="+mn-ea"/>
                          <a:cs typeface="+mn-cs"/>
                        </a:rPr>
                        <a:t>| </a:t>
                      </a:r>
                      <a:r>
                        <a:rPr lang="en-US" sz="1800" b="0" i="0" kern="1200" dirty="0" err="1" smtClean="0">
                          <a:solidFill>
                            <a:schemeClr val="tx1"/>
                          </a:solidFill>
                          <a:effectLst/>
                          <a:latin typeface="+mn-lt"/>
                          <a:ea typeface="+mn-ea"/>
                          <a:cs typeface="+mn-cs"/>
                        </a:rPr>
                        <a:t>x+y</a:t>
                      </a:r>
                      <a:r>
                        <a:rPr lang="en-US" sz="1800" b="0" i="0" kern="1200" dirty="0" smtClean="0">
                          <a:solidFill>
                            <a:schemeClr val="tx1"/>
                          </a:solidFill>
                          <a:effectLst/>
                          <a:latin typeface="+mn-lt"/>
                          <a:ea typeface="+mn-ea"/>
                          <a:cs typeface="+mn-cs"/>
                        </a:rPr>
                        <a:t>?=3 ? x&gt;0) THEN (0,x+y)</a:t>
                      </a:r>
                      <a:endParaRPr lang="en-US" dirty="0"/>
                    </a:p>
                  </a:txBody>
                  <a:tcPr marL="121920" marR="121920"/>
                </a:tc>
                <a:extLst>
                  <a:ext uri="{0D108BD9-81ED-4DB2-BD59-A6C34878D82A}">
                    <a16:rowId xmlns:a16="http://schemas.microsoft.com/office/drawing/2014/main" xmlns="" val="524736928"/>
                  </a:ext>
                </a:extLst>
              </a:tr>
            </a:tbl>
          </a:graphicData>
        </a:graphic>
      </p:graphicFrame>
    </p:spTree>
    <p:extLst>
      <p:ext uri="{BB962C8B-B14F-4D97-AF65-F5344CB8AC3E}">
        <p14:creationId xmlns:p14="http://schemas.microsoft.com/office/powerpoint/2010/main" xmlns="" val="26494259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9523" t="18500" r="31183" b="19395"/>
          <a:stretch/>
        </p:blipFill>
        <p:spPr>
          <a:xfrm>
            <a:off x="1199457" y="188642"/>
            <a:ext cx="8736969" cy="5112567"/>
          </a:xfrm>
          <a:prstGeom prst="rect">
            <a:avLst/>
          </a:prstGeom>
        </p:spPr>
      </p:pic>
      <p:pic>
        <p:nvPicPr>
          <p:cNvPr id="4" name="Picture 3"/>
          <p:cNvPicPr>
            <a:picLocks noChangeAspect="1"/>
          </p:cNvPicPr>
          <p:nvPr/>
        </p:nvPicPr>
        <p:blipFill rotWithShape="1">
          <a:blip r:embed="rId4"/>
          <a:srcRect l="27310" t="73625" r="29523" b="10626"/>
          <a:stretch/>
        </p:blipFill>
        <p:spPr>
          <a:xfrm>
            <a:off x="0" y="5301208"/>
            <a:ext cx="11472597" cy="1530162"/>
          </a:xfrm>
          <a:prstGeom prst="rect">
            <a:avLst/>
          </a:prstGeom>
        </p:spPr>
      </p:pic>
    </p:spTree>
    <p:extLst>
      <p:ext uri="{BB962C8B-B14F-4D97-AF65-F5344CB8AC3E}">
        <p14:creationId xmlns:p14="http://schemas.microsoft.com/office/powerpoint/2010/main" xmlns="" val="277156624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ari.cankaya.edu.tr/~agorur/AI/AI/~ceng462/303/lect/gif/ch44g.gif"/>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391477" y="34636"/>
            <a:ext cx="9060160" cy="682336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536903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solidFill>
                  <a:srgbClr val="444444"/>
                </a:solidFill>
                <a:latin typeface="Times New Roman" panose="02020603050405020304" pitchFamily="18" charset="0"/>
              </a:rPr>
              <a:t>There is a </a:t>
            </a:r>
            <a:r>
              <a:rPr lang="en-US" dirty="0" smtClean="0">
                <a:solidFill>
                  <a:srgbClr val="444444"/>
                </a:solidFill>
                <a:latin typeface="Times New Roman" panose="02020603050405020304" pitchFamily="18" charset="0"/>
              </a:rPr>
              <a:t>5l </a:t>
            </a:r>
            <a:r>
              <a:rPr lang="en-US" dirty="0">
                <a:solidFill>
                  <a:srgbClr val="444444"/>
                </a:solidFill>
                <a:latin typeface="Times New Roman" panose="02020603050405020304" pitchFamily="18" charset="0"/>
              </a:rPr>
              <a:t>container and 3l container ; neither has any measuring markers on it. There is a pump that can be used to fill the containers with water .</a:t>
            </a:r>
          </a:p>
          <a:p>
            <a:r>
              <a:rPr lang="en-US" sz="4000" b="1" dirty="0">
                <a:solidFill>
                  <a:srgbClr val="FF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Problem to solve is to get exactly 4</a:t>
            </a:r>
            <a:r>
              <a:rPr lang="en-US" sz="4000" b="1" dirty="0" smtClean="0">
                <a:solidFill>
                  <a:srgbClr val="FF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 </a:t>
            </a:r>
            <a:r>
              <a:rPr lang="en-US" sz="4000" b="1" dirty="0">
                <a:solidFill>
                  <a:srgbClr val="FF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liters of water in the </a:t>
            </a:r>
            <a:r>
              <a:rPr lang="en-US" sz="4000" b="1" dirty="0" smtClean="0">
                <a:solidFill>
                  <a:srgbClr val="FF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5l </a:t>
            </a:r>
            <a:r>
              <a:rPr lang="en-US" sz="4000" b="1" dirty="0">
                <a:solidFill>
                  <a:srgbClr val="FF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container by using </a:t>
            </a:r>
            <a:r>
              <a:rPr lang="en-US" sz="4000" b="1" dirty="0" smtClean="0">
                <a:solidFill>
                  <a:srgbClr val="FF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BFS and DFS</a:t>
            </a:r>
            <a:endParaRPr lang="en-US" sz="4000" b="1" dirty="0">
              <a:solidFill>
                <a:srgbClr val="FF0000"/>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xmlns="" val="42183277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2882" t="15548" r="17347" b="13408"/>
          <a:stretch/>
        </p:blipFill>
        <p:spPr>
          <a:xfrm>
            <a:off x="0" y="1"/>
            <a:ext cx="12048661" cy="6857403"/>
          </a:xfrm>
          <a:prstGeom prst="rect">
            <a:avLst/>
          </a:prstGeom>
        </p:spPr>
      </p:pic>
    </p:spTree>
    <p:extLst>
      <p:ext uri="{BB962C8B-B14F-4D97-AF65-F5344CB8AC3E}">
        <p14:creationId xmlns:p14="http://schemas.microsoft.com/office/powerpoint/2010/main" xmlns="" val="4690903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1775" t="63781" r="15687" b="6688"/>
          <a:stretch/>
        </p:blipFill>
        <p:spPr>
          <a:xfrm>
            <a:off x="0" y="1556792"/>
            <a:ext cx="12192000" cy="2376264"/>
          </a:xfrm>
          <a:prstGeom prst="rect">
            <a:avLst/>
          </a:prstGeom>
        </p:spPr>
      </p:pic>
    </p:spTree>
    <p:extLst>
      <p:ext uri="{BB962C8B-B14F-4D97-AF65-F5344CB8AC3E}">
        <p14:creationId xmlns:p14="http://schemas.microsoft.com/office/powerpoint/2010/main" xmlns="" val="39166415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2844" t="13578" r="30077" b="8657"/>
          <a:stretch/>
        </p:blipFill>
        <p:spPr>
          <a:xfrm>
            <a:off x="527381" y="33568"/>
            <a:ext cx="11280576" cy="6622587"/>
          </a:xfrm>
          <a:prstGeom prst="rect">
            <a:avLst/>
          </a:prstGeom>
        </p:spPr>
      </p:pic>
    </p:spTree>
    <p:extLst>
      <p:ext uri="{BB962C8B-B14F-4D97-AF65-F5344CB8AC3E}">
        <p14:creationId xmlns:p14="http://schemas.microsoft.com/office/powerpoint/2010/main" xmlns="" val="17736756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446" y="64654"/>
            <a:ext cx="11743772" cy="6696363"/>
          </a:xfrm>
        </p:spPr>
        <p:txBody>
          <a:bodyPr>
            <a:normAutofit/>
          </a:bodyPr>
          <a:lstStyle/>
          <a:p>
            <a:pPr marL="0" indent="0" algn="just">
              <a:lnSpc>
                <a:spcPct val="100000"/>
              </a:lnSpc>
              <a:buNone/>
            </a:pPr>
            <a:r>
              <a:rPr lang="en-US" sz="2400" dirty="0" smtClean="0">
                <a:solidFill>
                  <a:srgbClr val="00B050"/>
                </a:solidFill>
                <a:latin typeface="Times New Roman" panose="02020603050405020304" pitchFamily="18" charset="0"/>
                <a:cs typeface="Times New Roman" panose="02020603050405020304" pitchFamily="18" charset="0"/>
              </a:rPr>
              <a:t>A simplified road map of part of Romania</a:t>
            </a:r>
            <a:endParaRPr lang="en-US" sz="2200" dirty="0" smtClean="0">
              <a:solidFill>
                <a:srgbClr val="00B050"/>
              </a:solidFill>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endParaRPr lang="en-US" sz="2200" dirty="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endParaRPr lang="en-IN" sz="2200" dirty="0">
              <a:latin typeface="Times New Roman" pitchFamily="18" charset="0"/>
              <a:ea typeface="Microsoft Sans Serif" panose="020B0604020202020204" pitchFamily="34" charset="0"/>
              <a:cs typeface="Times New Roman" pitchFamily="18" charset="0"/>
            </a:endParaRPr>
          </a:p>
        </p:txBody>
      </p:sp>
      <p:pic>
        <p:nvPicPr>
          <p:cNvPr id="3074" name="Picture 2" descr="Search Algorithms Part 1: Problem Formulation and Searching for Solutions |  by Rithesh K | Kredo.ai Engineering | Medium"/>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70263" y="587829"/>
            <a:ext cx="11194868" cy="61731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318631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18655"/>
            <a:ext cx="11416146" cy="6068290"/>
          </a:xfrm>
        </p:spPr>
        <p:txBody>
          <a:bodyPr>
            <a:normAutofit/>
          </a:bodyPr>
          <a:lstStyle/>
          <a:p>
            <a:pPr marL="0" indent="0" algn="just">
              <a:lnSpc>
                <a:spcPct val="100000"/>
              </a:lnSpc>
              <a:buNone/>
            </a:pPr>
            <a:r>
              <a:rPr lang="en-US" sz="2200" b="1" dirty="0">
                <a:latin typeface="Times New Roman" pitchFamily="18" charset="0"/>
                <a:ea typeface="Microsoft Sans Serif" panose="020B0604020202020204" pitchFamily="34" charset="0"/>
                <a:cs typeface="Times New Roman" pitchFamily="18" charset="0"/>
              </a:rPr>
              <a:t>Advantage:</a:t>
            </a:r>
            <a:endParaRPr lang="en-US" sz="2200" dirty="0">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itchFamily="2" charset="2"/>
              <a:buChar char="v"/>
            </a:pPr>
            <a:r>
              <a:rPr lang="en-US" sz="2200" dirty="0">
                <a:latin typeface="Times New Roman" pitchFamily="18" charset="0"/>
                <a:ea typeface="Microsoft Sans Serif" panose="020B0604020202020204" pitchFamily="34" charset="0"/>
                <a:cs typeface="Times New Roman" pitchFamily="18" charset="0"/>
              </a:rPr>
              <a:t>DFS requires very less memory as it only needs to store a stack of the nodes on the path from root node to the current node.</a:t>
            </a:r>
          </a:p>
          <a:p>
            <a:pPr algn="just">
              <a:lnSpc>
                <a:spcPct val="150000"/>
              </a:lnSpc>
              <a:buFont typeface="Wingdings" pitchFamily="2" charset="2"/>
              <a:buChar char="v"/>
            </a:pPr>
            <a:r>
              <a:rPr lang="en-US" sz="2200" dirty="0">
                <a:latin typeface="Times New Roman" pitchFamily="18" charset="0"/>
                <a:ea typeface="Microsoft Sans Serif" panose="020B0604020202020204" pitchFamily="34" charset="0"/>
                <a:cs typeface="Times New Roman" pitchFamily="18" charset="0"/>
              </a:rPr>
              <a:t>It takes less time to reach to the goal node than BFS algorithm (if it traverses in the right path</a:t>
            </a:r>
            <a:r>
              <a:rPr lang="en-US" sz="2200" dirty="0" smtClean="0">
                <a:latin typeface="Times New Roman" pitchFamily="18" charset="0"/>
                <a:ea typeface="Microsoft Sans Serif" panose="020B0604020202020204" pitchFamily="34" charset="0"/>
                <a:cs typeface="Times New Roman" pitchFamily="18" charset="0"/>
              </a:rPr>
              <a:t>).</a:t>
            </a:r>
          </a:p>
          <a:p>
            <a:pPr marL="0" indent="0" algn="just">
              <a:lnSpc>
                <a:spcPct val="150000"/>
              </a:lnSpc>
              <a:buNone/>
            </a:pPr>
            <a:r>
              <a:rPr lang="en-IN" sz="2200" b="1" dirty="0">
                <a:latin typeface="Times New Roman" pitchFamily="18" charset="0"/>
                <a:ea typeface="Microsoft Sans Serif" panose="020B0604020202020204" pitchFamily="34" charset="0"/>
                <a:cs typeface="Times New Roman" pitchFamily="18" charset="0"/>
              </a:rPr>
              <a:t>Disadvantage:</a:t>
            </a:r>
            <a:endParaRPr lang="en-US" sz="2200" dirty="0">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There </a:t>
            </a:r>
            <a:r>
              <a:rPr lang="en-US" sz="2200" dirty="0">
                <a:latin typeface="Times New Roman" pitchFamily="18" charset="0"/>
                <a:ea typeface="Microsoft Sans Serif" panose="020B0604020202020204" pitchFamily="34" charset="0"/>
                <a:cs typeface="Times New Roman" pitchFamily="18" charset="0"/>
              </a:rPr>
              <a:t>is the possibility that many states keep re-occurring, and there is no guarantee of finding the solution.</a:t>
            </a:r>
          </a:p>
          <a:p>
            <a:pPr algn="just">
              <a:lnSpc>
                <a:spcPct val="150000"/>
              </a:lnSpc>
              <a:buFont typeface="Wingdings" pitchFamily="2" charset="2"/>
              <a:buChar char="v"/>
            </a:pPr>
            <a:r>
              <a:rPr lang="en-US" sz="2200" dirty="0">
                <a:latin typeface="Times New Roman" pitchFamily="18" charset="0"/>
                <a:ea typeface="Microsoft Sans Serif" panose="020B0604020202020204" pitchFamily="34" charset="0"/>
                <a:cs typeface="Times New Roman" pitchFamily="18" charset="0"/>
              </a:rPr>
              <a:t>DFS algorithm goes for deep down searching and sometime it may go to the infinite loop.</a:t>
            </a:r>
          </a:p>
          <a:p>
            <a:pPr marL="0" indent="0" algn="just">
              <a:lnSpc>
                <a:spcPct val="100000"/>
              </a:lnSpc>
              <a:buNone/>
            </a:pPr>
            <a:endParaRPr lang="en-IN" sz="2200" dirty="0">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 xmlns:p14="http://schemas.microsoft.com/office/powerpoint/2010/main" val="28398004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782" y="526473"/>
            <a:ext cx="11319163" cy="5791200"/>
          </a:xfrm>
        </p:spPr>
        <p:txBody>
          <a:bodyPr/>
          <a:lstStyle/>
          <a:p>
            <a:pPr marL="0" indent="0" algn="just" fontAlgn="base">
              <a:lnSpc>
                <a:spcPct val="100000"/>
              </a:lnSpc>
              <a:buNone/>
            </a:pPr>
            <a:r>
              <a:rPr lang="en-US" sz="2400" dirty="0">
                <a:solidFill>
                  <a:srgbClr val="00B050"/>
                </a:solidFill>
                <a:latin typeface="Times New Roman" pitchFamily="18" charset="0"/>
                <a:ea typeface="Microsoft Sans Serif" panose="020B0604020202020204" pitchFamily="34" charset="0"/>
                <a:cs typeface="Times New Roman" pitchFamily="18" charset="0"/>
              </a:rPr>
              <a:t>Depth-limited search</a:t>
            </a:r>
          </a:p>
          <a:p>
            <a:pPr algn="just" fontAlgn="base">
              <a:lnSpc>
                <a:spcPct val="150000"/>
              </a:lnSpc>
              <a:buFont typeface="Wingdings" pitchFamily="2" charset="2"/>
              <a:buChar char="v"/>
            </a:pPr>
            <a:r>
              <a:rPr lang="en-US" sz="2200" dirty="0">
                <a:latin typeface="Times New Roman" pitchFamily="18" charset="0"/>
                <a:ea typeface="Microsoft Sans Serif" panose="020B0604020202020204" pitchFamily="34" charset="0"/>
                <a:cs typeface="Times New Roman" pitchFamily="18" charset="0"/>
              </a:rPr>
              <a:t>This search strategy is similar to DFS with a little difference</a:t>
            </a:r>
            <a:r>
              <a:rPr lang="en-US" sz="2200" dirty="0" smtClean="0">
                <a:latin typeface="Times New Roman" pitchFamily="18" charset="0"/>
                <a:ea typeface="Microsoft Sans Serif" panose="020B0604020202020204" pitchFamily="34" charset="0"/>
                <a:cs typeface="Times New Roman" pitchFamily="18" charset="0"/>
              </a:rPr>
              <a:t>.</a:t>
            </a:r>
          </a:p>
          <a:p>
            <a:pPr algn="just" fontAlgn="base">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 </a:t>
            </a:r>
            <a:r>
              <a:rPr lang="en-US" sz="2200" dirty="0">
                <a:latin typeface="Times New Roman" pitchFamily="18" charset="0"/>
                <a:ea typeface="Microsoft Sans Serif" panose="020B0604020202020204" pitchFamily="34" charset="0"/>
                <a:cs typeface="Times New Roman" pitchFamily="18" charset="0"/>
              </a:rPr>
              <a:t>The difference is that in depth-limited search, we limit the search by imposing a </a:t>
            </a:r>
            <a:r>
              <a:rPr lang="en-US" sz="2200" b="1" dirty="0">
                <a:latin typeface="Times New Roman" pitchFamily="18" charset="0"/>
                <a:ea typeface="Microsoft Sans Serif" panose="020B0604020202020204" pitchFamily="34" charset="0"/>
                <a:cs typeface="Times New Roman" pitchFamily="18" charset="0"/>
              </a:rPr>
              <a:t>depth limit </a:t>
            </a:r>
            <a:r>
              <a:rPr lang="en-US" sz="2200" b="1" i="1" dirty="0">
                <a:latin typeface="Times New Roman" pitchFamily="18" charset="0"/>
                <a:ea typeface="Microsoft Sans Serif" panose="020B0604020202020204" pitchFamily="34" charset="0"/>
                <a:cs typeface="Times New Roman" pitchFamily="18" charset="0"/>
              </a:rPr>
              <a:t>l</a:t>
            </a:r>
            <a:r>
              <a:rPr lang="en-US" sz="2200" dirty="0">
                <a:latin typeface="Times New Roman" pitchFamily="18" charset="0"/>
                <a:ea typeface="Microsoft Sans Serif" panose="020B0604020202020204" pitchFamily="34" charset="0"/>
                <a:cs typeface="Times New Roman" pitchFamily="18" charset="0"/>
              </a:rPr>
              <a:t> to the depth of the search tree. </a:t>
            </a:r>
            <a:endParaRPr lang="en-US" sz="2200" dirty="0" smtClean="0">
              <a:latin typeface="Times New Roman" pitchFamily="18" charset="0"/>
              <a:ea typeface="Microsoft Sans Serif" panose="020B0604020202020204" pitchFamily="34" charset="0"/>
              <a:cs typeface="Times New Roman" pitchFamily="18" charset="0"/>
            </a:endParaRPr>
          </a:p>
          <a:p>
            <a:pPr algn="just" fontAlgn="base">
              <a:lnSpc>
                <a:spcPct val="150000"/>
              </a:lnSpc>
              <a:buFont typeface="Wingdings" pitchFamily="2" charset="2"/>
              <a:buChar char="v"/>
            </a:pPr>
            <a:r>
              <a:rPr lang="en-US" sz="2200" dirty="0" smtClean="0">
                <a:latin typeface="Times New Roman" pitchFamily="18" charset="0"/>
                <a:ea typeface="Microsoft Sans Serif" panose="020B0604020202020204" pitchFamily="34" charset="0"/>
                <a:cs typeface="Times New Roman" pitchFamily="18" charset="0"/>
              </a:rPr>
              <a:t>It </a:t>
            </a:r>
            <a:r>
              <a:rPr lang="en-US" sz="2200" dirty="0">
                <a:latin typeface="Times New Roman" pitchFamily="18" charset="0"/>
                <a:ea typeface="Microsoft Sans Serif" panose="020B0604020202020204" pitchFamily="34" charset="0"/>
                <a:cs typeface="Times New Roman" pitchFamily="18" charset="0"/>
              </a:rPr>
              <a:t>does not need to explore till infinity. As a result, the </a:t>
            </a:r>
            <a:r>
              <a:rPr lang="en-US" sz="2200" b="1" dirty="0">
                <a:latin typeface="Times New Roman" pitchFamily="18" charset="0"/>
                <a:ea typeface="Microsoft Sans Serif" panose="020B0604020202020204" pitchFamily="34" charset="0"/>
                <a:cs typeface="Times New Roman" pitchFamily="18" charset="0"/>
              </a:rPr>
              <a:t>depth-first search is a special case of depth-limited search.</a:t>
            </a:r>
            <a:r>
              <a:rPr lang="en-US" sz="2200" dirty="0">
                <a:latin typeface="Times New Roman" pitchFamily="18" charset="0"/>
                <a:ea typeface="Microsoft Sans Serif" panose="020B0604020202020204" pitchFamily="34" charset="0"/>
                <a:cs typeface="Times New Roman" pitchFamily="18" charset="0"/>
              </a:rPr>
              <a:t> when the limit l is infinite</a:t>
            </a:r>
            <a:r>
              <a:rPr lang="en-US" sz="2200" dirty="0" smtClean="0">
                <a:latin typeface="Times New Roman" pitchFamily="18" charset="0"/>
                <a:ea typeface="Microsoft Sans Serif" panose="020B0604020202020204" pitchFamily="34" charset="0"/>
                <a:cs typeface="Times New Roman" pitchFamily="18" charset="0"/>
              </a:rPr>
              <a:t>.</a:t>
            </a:r>
          </a:p>
          <a:p>
            <a:pPr algn="just">
              <a:lnSpc>
                <a:spcPct val="150000"/>
              </a:lnSpc>
              <a:buFont typeface="Wingdings" pitchFamily="2" charset="2"/>
              <a:buChar char="v"/>
            </a:pPr>
            <a:r>
              <a:rPr lang="en-US" sz="2200" dirty="0">
                <a:latin typeface="Times New Roman" pitchFamily="18" charset="0"/>
                <a:ea typeface="Microsoft Sans Serif" panose="020B0604020202020204" pitchFamily="34" charset="0"/>
                <a:cs typeface="Times New Roman" pitchFamily="18" charset="0"/>
              </a:rPr>
              <a:t>Depth-limited search can be halted in two cases:</a:t>
            </a:r>
          </a:p>
          <a:p>
            <a:pPr lvl="1" algn="just">
              <a:lnSpc>
                <a:spcPct val="150000"/>
              </a:lnSpc>
              <a:buFont typeface="Wingdings" pitchFamily="2" charset="2"/>
              <a:buChar char="Ø"/>
            </a:pPr>
            <a:r>
              <a:rPr lang="en-US" sz="2200" b="1" dirty="0">
                <a:latin typeface="Times New Roman" pitchFamily="18" charset="0"/>
                <a:ea typeface="Microsoft Sans Serif" panose="020B0604020202020204" pitchFamily="34" charset="0"/>
                <a:cs typeface="Times New Roman" pitchFamily="18" charset="0"/>
              </a:rPr>
              <a:t>SFV:</a:t>
            </a:r>
            <a:r>
              <a:rPr lang="en-US" sz="2200" dirty="0">
                <a:latin typeface="Times New Roman" pitchFamily="18" charset="0"/>
                <a:ea typeface="Microsoft Sans Serif" panose="020B0604020202020204" pitchFamily="34" charset="0"/>
                <a:cs typeface="Times New Roman" pitchFamily="18" charset="0"/>
              </a:rPr>
              <a:t> The Standard </a:t>
            </a:r>
            <a:r>
              <a:rPr lang="en-US" sz="2200" dirty="0" smtClean="0">
                <a:latin typeface="Times New Roman" pitchFamily="18" charset="0"/>
                <a:ea typeface="Microsoft Sans Serif" panose="020B0604020202020204" pitchFamily="34" charset="0"/>
                <a:cs typeface="Times New Roman" pitchFamily="18" charset="0"/>
              </a:rPr>
              <a:t>Failure </a:t>
            </a:r>
            <a:r>
              <a:rPr lang="en-US" sz="2200" dirty="0">
                <a:latin typeface="Times New Roman" pitchFamily="18" charset="0"/>
                <a:ea typeface="Microsoft Sans Serif" panose="020B0604020202020204" pitchFamily="34" charset="0"/>
                <a:cs typeface="Times New Roman" pitchFamily="18" charset="0"/>
              </a:rPr>
              <a:t>V</a:t>
            </a:r>
            <a:r>
              <a:rPr lang="en-US" sz="2200" dirty="0" smtClean="0">
                <a:latin typeface="Times New Roman" pitchFamily="18" charset="0"/>
                <a:ea typeface="Microsoft Sans Serif" panose="020B0604020202020204" pitchFamily="34" charset="0"/>
                <a:cs typeface="Times New Roman" pitchFamily="18" charset="0"/>
              </a:rPr>
              <a:t>alue </a:t>
            </a:r>
            <a:r>
              <a:rPr lang="en-US" sz="2200" dirty="0">
                <a:latin typeface="Times New Roman" pitchFamily="18" charset="0"/>
                <a:ea typeface="Microsoft Sans Serif" panose="020B0604020202020204" pitchFamily="34" charset="0"/>
                <a:cs typeface="Times New Roman" pitchFamily="18" charset="0"/>
              </a:rPr>
              <a:t>which tells that there is no solution to the problem.</a:t>
            </a:r>
          </a:p>
          <a:p>
            <a:pPr lvl="1" algn="just">
              <a:lnSpc>
                <a:spcPct val="150000"/>
              </a:lnSpc>
              <a:buFont typeface="Wingdings" pitchFamily="2" charset="2"/>
              <a:buChar char="Ø"/>
            </a:pPr>
            <a:r>
              <a:rPr lang="en-US" sz="2200" b="1" dirty="0">
                <a:latin typeface="Times New Roman" pitchFamily="18" charset="0"/>
                <a:ea typeface="Microsoft Sans Serif" panose="020B0604020202020204" pitchFamily="34" charset="0"/>
                <a:cs typeface="Times New Roman" pitchFamily="18" charset="0"/>
              </a:rPr>
              <a:t>CFV:</a:t>
            </a:r>
            <a:r>
              <a:rPr lang="en-US" sz="2200" dirty="0">
                <a:latin typeface="Times New Roman" pitchFamily="18" charset="0"/>
                <a:ea typeface="Microsoft Sans Serif" panose="020B0604020202020204" pitchFamily="34" charset="0"/>
                <a:cs typeface="Times New Roman" pitchFamily="18" charset="0"/>
              </a:rPr>
              <a:t> The Cutoff </a:t>
            </a:r>
            <a:r>
              <a:rPr lang="en-US" sz="2200" dirty="0" smtClean="0">
                <a:latin typeface="Times New Roman" pitchFamily="18" charset="0"/>
                <a:ea typeface="Microsoft Sans Serif" panose="020B0604020202020204" pitchFamily="34" charset="0"/>
                <a:cs typeface="Times New Roman" pitchFamily="18" charset="0"/>
              </a:rPr>
              <a:t>Failure </a:t>
            </a:r>
            <a:r>
              <a:rPr lang="en-US" sz="2200" dirty="0">
                <a:latin typeface="Times New Roman" pitchFamily="18" charset="0"/>
                <a:ea typeface="Microsoft Sans Serif" panose="020B0604020202020204" pitchFamily="34" charset="0"/>
                <a:cs typeface="Times New Roman" pitchFamily="18" charset="0"/>
              </a:rPr>
              <a:t>V</a:t>
            </a:r>
            <a:r>
              <a:rPr lang="en-US" sz="2200" dirty="0" smtClean="0">
                <a:latin typeface="Times New Roman" pitchFamily="18" charset="0"/>
                <a:ea typeface="Microsoft Sans Serif" panose="020B0604020202020204" pitchFamily="34" charset="0"/>
                <a:cs typeface="Times New Roman" pitchFamily="18" charset="0"/>
              </a:rPr>
              <a:t>alue </a:t>
            </a:r>
            <a:r>
              <a:rPr lang="en-US" sz="2200" dirty="0">
                <a:latin typeface="Times New Roman" pitchFamily="18" charset="0"/>
                <a:ea typeface="Microsoft Sans Serif" panose="020B0604020202020204" pitchFamily="34" charset="0"/>
                <a:cs typeface="Times New Roman" pitchFamily="18" charset="0"/>
              </a:rPr>
              <a:t>tells that there is no solution within the given depth.</a:t>
            </a:r>
          </a:p>
          <a:p>
            <a:pPr algn="just" fontAlgn="base">
              <a:lnSpc>
                <a:spcPct val="100000"/>
              </a:lnSpc>
            </a:pPr>
            <a:endParaRPr lang="en-US" sz="2200" dirty="0">
              <a:latin typeface="Times New Roman" pitchFamily="18" charset="0"/>
              <a:ea typeface="Microsoft Sans Serif" panose="020B0604020202020204" pitchFamily="34" charset="0"/>
              <a:cs typeface="Times New Roman" pitchFamily="18" charset="0"/>
            </a:endParaRPr>
          </a:p>
          <a:p>
            <a:pPr marL="0" indent="0">
              <a:buNone/>
            </a:pPr>
            <a:endParaRPr lang="en-IN" dirty="0"/>
          </a:p>
        </p:txBody>
      </p:sp>
    </p:spTree>
    <p:extLst>
      <p:ext uri="{BB962C8B-B14F-4D97-AF65-F5344CB8AC3E}">
        <p14:creationId xmlns="" xmlns:p14="http://schemas.microsoft.com/office/powerpoint/2010/main" val="27279714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Use Depth limited search algorithm to | Chegg.com"/>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84909" y="221673"/>
            <a:ext cx="11374582" cy="663632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08231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909" y="134847"/>
            <a:ext cx="10764982" cy="6556240"/>
          </a:xfrm>
        </p:spPr>
        <p:txBody>
          <a:bodyPr>
            <a:normAutofit/>
          </a:bodyPr>
          <a:lstStyle/>
          <a:p>
            <a:pPr marL="0" indent="0" algn="just">
              <a:lnSpc>
                <a:spcPct val="100000"/>
              </a:lnSpc>
              <a:buNone/>
            </a:pPr>
            <a:endParaRPr lang="en-US" sz="2200" b="1" dirty="0" smtClean="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endParaRPr lang="en-US" sz="2200" b="1" dirty="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endParaRPr lang="en-US" sz="2200" b="1" dirty="0" smtClean="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endParaRPr lang="en-US" sz="2200" b="1" dirty="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endParaRPr lang="en-US" sz="2200" b="1" dirty="0" smtClean="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endParaRPr lang="en-US" sz="2200" b="1" dirty="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endParaRPr lang="en-US" sz="2200" b="1" dirty="0" smtClean="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endParaRPr lang="en-US" sz="2200" b="1" dirty="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endParaRPr lang="en-US" sz="2200" b="1" dirty="0" smtClean="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r>
              <a:rPr lang="en-US" sz="2200" b="1" dirty="0" smtClean="0">
                <a:latin typeface="Times New Roman" pitchFamily="18" charset="0"/>
                <a:ea typeface="Microsoft Sans Serif" panose="020B0604020202020204" pitchFamily="34" charset="0"/>
                <a:cs typeface="Times New Roman" pitchFamily="18" charset="0"/>
              </a:rPr>
              <a:t>Advantages</a:t>
            </a:r>
            <a:r>
              <a:rPr lang="en-US" sz="2200" b="1" dirty="0">
                <a:latin typeface="Times New Roman" pitchFamily="18" charset="0"/>
                <a:ea typeface="Microsoft Sans Serif" panose="020B0604020202020204" pitchFamily="34" charset="0"/>
                <a:cs typeface="Times New Roman" pitchFamily="18" charset="0"/>
              </a:rPr>
              <a:t>:</a:t>
            </a:r>
            <a:endParaRPr lang="en-US" sz="2200" dirty="0">
              <a:latin typeface="Times New Roman" pitchFamily="18" charset="0"/>
              <a:ea typeface="Microsoft Sans Serif" panose="020B0604020202020204" pitchFamily="34" charset="0"/>
              <a:cs typeface="Times New Roman" pitchFamily="18" charset="0"/>
            </a:endParaRPr>
          </a:p>
          <a:p>
            <a:pPr algn="just">
              <a:lnSpc>
                <a:spcPct val="100000"/>
              </a:lnSpc>
              <a:buFont typeface="Wingdings" pitchFamily="2" charset="2"/>
              <a:buChar char="v"/>
            </a:pPr>
            <a:r>
              <a:rPr lang="en-US" sz="2200" dirty="0">
                <a:latin typeface="Times New Roman" pitchFamily="18" charset="0"/>
                <a:ea typeface="Microsoft Sans Serif" panose="020B0604020202020204" pitchFamily="34" charset="0"/>
                <a:cs typeface="Times New Roman" pitchFamily="18" charset="0"/>
              </a:rPr>
              <a:t>Depth-limited search is Memory efficient.</a:t>
            </a:r>
          </a:p>
          <a:p>
            <a:pPr marL="0" indent="0" algn="just">
              <a:lnSpc>
                <a:spcPct val="100000"/>
              </a:lnSpc>
              <a:buNone/>
            </a:pPr>
            <a:r>
              <a:rPr lang="en-US" sz="2200" b="1" dirty="0">
                <a:latin typeface="Times New Roman" pitchFamily="18" charset="0"/>
                <a:ea typeface="Microsoft Sans Serif" panose="020B0604020202020204" pitchFamily="34" charset="0"/>
                <a:cs typeface="Times New Roman" pitchFamily="18" charset="0"/>
              </a:rPr>
              <a:t>Disadvantages:</a:t>
            </a:r>
            <a:endParaRPr lang="en-US" sz="2200" dirty="0">
              <a:latin typeface="Times New Roman" pitchFamily="18" charset="0"/>
              <a:ea typeface="Microsoft Sans Serif" panose="020B0604020202020204" pitchFamily="34" charset="0"/>
              <a:cs typeface="Times New Roman" pitchFamily="18" charset="0"/>
            </a:endParaRPr>
          </a:p>
          <a:p>
            <a:pPr algn="just">
              <a:lnSpc>
                <a:spcPct val="100000"/>
              </a:lnSpc>
              <a:buFont typeface="Wingdings" pitchFamily="2" charset="2"/>
              <a:buChar char="v"/>
            </a:pPr>
            <a:r>
              <a:rPr lang="en-US" sz="2200" dirty="0">
                <a:latin typeface="Times New Roman" pitchFamily="18" charset="0"/>
                <a:ea typeface="Microsoft Sans Serif" panose="020B0604020202020204" pitchFamily="34" charset="0"/>
                <a:cs typeface="Times New Roman" pitchFamily="18" charset="0"/>
              </a:rPr>
              <a:t>Depth-limited search also has a disadvantage of incompleteness.</a:t>
            </a:r>
          </a:p>
          <a:p>
            <a:pPr algn="just">
              <a:lnSpc>
                <a:spcPct val="100000"/>
              </a:lnSpc>
              <a:buFont typeface="Wingdings" pitchFamily="2" charset="2"/>
              <a:buChar char="v"/>
            </a:pPr>
            <a:r>
              <a:rPr lang="en-US" sz="2200" dirty="0">
                <a:latin typeface="Times New Roman" pitchFamily="18" charset="0"/>
                <a:ea typeface="Microsoft Sans Serif" panose="020B0604020202020204" pitchFamily="34" charset="0"/>
                <a:cs typeface="Times New Roman" pitchFamily="18" charset="0"/>
              </a:rPr>
              <a:t>It may not be optimal if the problem has more than one solution.</a:t>
            </a:r>
          </a:p>
          <a:p>
            <a:pPr marL="0" indent="0" algn="just">
              <a:lnSpc>
                <a:spcPct val="100000"/>
              </a:lnSpc>
              <a:buFont typeface="Wingdings" pitchFamily="2" charset="2"/>
              <a:buChar char="v"/>
            </a:pPr>
            <a:endParaRPr lang="en-IN" sz="2200" dirty="0">
              <a:latin typeface="Times New Roman" pitchFamily="18" charset="0"/>
              <a:ea typeface="Microsoft Sans Serif" panose="020B0604020202020204" pitchFamily="34" charset="0"/>
              <a:cs typeface="Times New Roman" pitchFamily="18" charset="0"/>
            </a:endParaRPr>
          </a:p>
        </p:txBody>
      </p:sp>
      <p:pic>
        <p:nvPicPr>
          <p:cNvPr id="4" name="Picture 2" descr="Uninformed Search Algorithms"/>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19889" y="193965"/>
            <a:ext cx="6007929" cy="423135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1395050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2510" y="249382"/>
            <a:ext cx="11637818" cy="6608618"/>
          </a:xfrm>
        </p:spPr>
        <p:txBody>
          <a:bodyPr>
            <a:normAutofit fontScale="77500" lnSpcReduction="20000"/>
          </a:bodyPr>
          <a:lstStyle/>
          <a:p>
            <a:pPr marL="0" indent="0" algn="just" fontAlgn="base">
              <a:lnSpc>
                <a:spcPct val="100000"/>
              </a:lnSpc>
              <a:buNone/>
            </a:pPr>
            <a:r>
              <a:rPr lang="en-US" sz="3100" dirty="0" smtClean="0">
                <a:solidFill>
                  <a:srgbClr val="00B050"/>
                </a:solidFill>
                <a:latin typeface="Times New Roman" pitchFamily="18" charset="0"/>
                <a:ea typeface="Microsoft Sans Serif" panose="020B0604020202020204" pitchFamily="34" charset="0"/>
                <a:cs typeface="Times New Roman" pitchFamily="18" charset="0"/>
              </a:rPr>
              <a:t>Iterative Deepening Depth-first Search</a:t>
            </a:r>
          </a:p>
          <a:p>
            <a:pPr algn="just" fontAlgn="base">
              <a:lnSpc>
                <a:spcPct val="170000"/>
              </a:lnSpc>
              <a:buFont typeface="Wingdings" pitchFamily="2" charset="2"/>
              <a:buChar char="v"/>
            </a:pPr>
            <a:r>
              <a:rPr lang="en-US" sz="2600" dirty="0" smtClean="0">
                <a:latin typeface="Times New Roman" pitchFamily="18" charset="0"/>
                <a:ea typeface="Microsoft Sans Serif" panose="020B0604020202020204" pitchFamily="34" charset="0"/>
                <a:cs typeface="Times New Roman" pitchFamily="18" charset="0"/>
              </a:rPr>
              <a:t>A </a:t>
            </a:r>
            <a:r>
              <a:rPr lang="en-US" sz="2600" dirty="0">
                <a:latin typeface="Times New Roman" pitchFamily="18" charset="0"/>
                <a:ea typeface="Microsoft Sans Serif" panose="020B0604020202020204" pitchFamily="34" charset="0"/>
                <a:cs typeface="Times New Roman" pitchFamily="18" charset="0"/>
              </a:rPr>
              <a:t>combination of DFS and BFS algorithms, </a:t>
            </a:r>
            <a:r>
              <a:rPr lang="en-US" sz="2600" b="1" dirty="0">
                <a:latin typeface="Times New Roman" pitchFamily="18" charset="0"/>
                <a:ea typeface="Microsoft Sans Serif" panose="020B0604020202020204" pitchFamily="34" charset="0"/>
                <a:cs typeface="Times New Roman" pitchFamily="18" charset="0"/>
              </a:rPr>
              <a:t>Iterative Deepening Depth-First Search</a:t>
            </a:r>
            <a:r>
              <a:rPr lang="en-US" sz="2600" dirty="0">
                <a:latin typeface="Times New Roman" pitchFamily="18" charset="0"/>
                <a:ea typeface="Microsoft Sans Serif" panose="020B0604020202020204" pitchFamily="34" charset="0"/>
                <a:cs typeface="Times New Roman" pitchFamily="18" charset="0"/>
              </a:rPr>
              <a:t> identifies the best depth limit, by gradually increasing the limit until the goal is achieved. </a:t>
            </a:r>
            <a:endParaRPr lang="en-US" sz="2600" dirty="0" smtClean="0">
              <a:latin typeface="Times New Roman" pitchFamily="18" charset="0"/>
              <a:ea typeface="Microsoft Sans Serif" panose="020B0604020202020204" pitchFamily="34" charset="0"/>
              <a:cs typeface="Times New Roman" pitchFamily="18" charset="0"/>
            </a:endParaRPr>
          </a:p>
          <a:p>
            <a:pPr algn="just" fontAlgn="base">
              <a:lnSpc>
                <a:spcPct val="170000"/>
              </a:lnSpc>
              <a:buFont typeface="Wingdings" pitchFamily="2" charset="2"/>
              <a:buChar char="v"/>
            </a:pPr>
            <a:r>
              <a:rPr lang="en-US" sz="2600" dirty="0">
                <a:latin typeface="Times New Roman" pitchFamily="18" charset="0"/>
                <a:ea typeface="Microsoft Sans Serif" panose="020B0604020202020204" pitchFamily="34" charset="0"/>
                <a:cs typeface="Times New Roman" pitchFamily="18" charset="0"/>
              </a:rPr>
              <a:t>Iterative deepening search (or iterative deepening depth-first search) is a general strategy, ITERATIVE DEEPENING SEARCH often used in combination with depth-first tree search, that finds the best depth limit. </a:t>
            </a:r>
            <a:endParaRPr lang="en-US" sz="2600" dirty="0" smtClean="0">
              <a:latin typeface="Times New Roman" pitchFamily="18" charset="0"/>
              <a:ea typeface="Microsoft Sans Serif" panose="020B0604020202020204" pitchFamily="34" charset="0"/>
              <a:cs typeface="Times New Roman" pitchFamily="18" charset="0"/>
            </a:endParaRPr>
          </a:p>
          <a:p>
            <a:pPr algn="just" fontAlgn="base">
              <a:lnSpc>
                <a:spcPct val="170000"/>
              </a:lnSpc>
              <a:buFont typeface="Wingdings" pitchFamily="2" charset="2"/>
              <a:buChar char="v"/>
            </a:pPr>
            <a:r>
              <a:rPr lang="en-US" sz="2600" dirty="0" smtClean="0">
                <a:latin typeface="Times New Roman" pitchFamily="18" charset="0"/>
                <a:ea typeface="Microsoft Sans Serif" panose="020B0604020202020204" pitchFamily="34" charset="0"/>
                <a:cs typeface="Times New Roman" pitchFamily="18" charset="0"/>
              </a:rPr>
              <a:t>It </a:t>
            </a:r>
            <a:r>
              <a:rPr lang="en-US" sz="2600" dirty="0">
                <a:latin typeface="Times New Roman" pitchFamily="18" charset="0"/>
                <a:ea typeface="Microsoft Sans Serif" panose="020B0604020202020204" pitchFamily="34" charset="0"/>
                <a:cs typeface="Times New Roman" pitchFamily="18" charset="0"/>
              </a:rPr>
              <a:t>does this by gradually increasing the limit—first 0, then 1, then 2, and so on—until a goal is found. </a:t>
            </a:r>
            <a:endParaRPr lang="en-US" sz="2600" dirty="0" smtClean="0">
              <a:latin typeface="Times New Roman" pitchFamily="18" charset="0"/>
              <a:ea typeface="Microsoft Sans Serif" panose="020B0604020202020204" pitchFamily="34" charset="0"/>
              <a:cs typeface="Times New Roman" pitchFamily="18" charset="0"/>
            </a:endParaRPr>
          </a:p>
          <a:p>
            <a:pPr algn="just" fontAlgn="base">
              <a:lnSpc>
                <a:spcPct val="170000"/>
              </a:lnSpc>
              <a:buFont typeface="Wingdings" pitchFamily="2" charset="2"/>
              <a:buChar char="v"/>
            </a:pPr>
            <a:r>
              <a:rPr lang="en-US" sz="2600" dirty="0" smtClean="0">
                <a:latin typeface="Times New Roman" pitchFamily="18" charset="0"/>
                <a:ea typeface="Microsoft Sans Serif" panose="020B0604020202020204" pitchFamily="34" charset="0"/>
                <a:cs typeface="Times New Roman" pitchFamily="18" charset="0"/>
              </a:rPr>
              <a:t>This </a:t>
            </a:r>
            <a:r>
              <a:rPr lang="en-US" sz="2600" dirty="0">
                <a:latin typeface="Times New Roman" pitchFamily="18" charset="0"/>
                <a:ea typeface="Microsoft Sans Serif" panose="020B0604020202020204" pitchFamily="34" charset="0"/>
                <a:cs typeface="Times New Roman" pitchFamily="18" charset="0"/>
              </a:rPr>
              <a:t>will occur when the depth limit reaches d, the depth of the shallowest goal node. </a:t>
            </a:r>
            <a:endParaRPr lang="en-US" sz="2600" dirty="0" smtClean="0">
              <a:latin typeface="Times New Roman" pitchFamily="18" charset="0"/>
              <a:ea typeface="Microsoft Sans Serif" panose="020B0604020202020204" pitchFamily="34" charset="0"/>
              <a:cs typeface="Times New Roman" pitchFamily="18" charset="0"/>
            </a:endParaRPr>
          </a:p>
          <a:p>
            <a:pPr algn="just" fontAlgn="base">
              <a:lnSpc>
                <a:spcPct val="170000"/>
              </a:lnSpc>
              <a:buFont typeface="Wingdings" pitchFamily="2" charset="2"/>
              <a:buChar char="v"/>
            </a:pPr>
            <a:r>
              <a:rPr lang="en-US" sz="2600" dirty="0" smtClean="0">
                <a:latin typeface="Times New Roman" pitchFamily="18" charset="0"/>
                <a:ea typeface="Microsoft Sans Serif" panose="020B0604020202020204" pitchFamily="34" charset="0"/>
                <a:cs typeface="Times New Roman" pitchFamily="18" charset="0"/>
              </a:rPr>
              <a:t>This </a:t>
            </a:r>
            <a:r>
              <a:rPr lang="en-US" sz="2600" dirty="0">
                <a:latin typeface="Times New Roman" pitchFamily="18" charset="0"/>
                <a:ea typeface="Microsoft Sans Serif" panose="020B0604020202020204" pitchFamily="34" charset="0"/>
                <a:cs typeface="Times New Roman" pitchFamily="18" charset="0"/>
              </a:rPr>
              <a:t>searching strategy is extremely beneficial, as it combines the benefits of both Breadth-First Search and Depth-First Search. </a:t>
            </a:r>
            <a:endParaRPr lang="en-US" sz="2600" dirty="0" smtClean="0">
              <a:latin typeface="Times New Roman" pitchFamily="18" charset="0"/>
              <a:ea typeface="Microsoft Sans Serif" panose="020B0604020202020204" pitchFamily="34" charset="0"/>
              <a:cs typeface="Times New Roman" pitchFamily="18" charset="0"/>
            </a:endParaRPr>
          </a:p>
          <a:p>
            <a:pPr algn="just" fontAlgn="base">
              <a:lnSpc>
                <a:spcPct val="170000"/>
              </a:lnSpc>
              <a:buFont typeface="Wingdings" pitchFamily="2" charset="2"/>
              <a:buChar char="v"/>
            </a:pPr>
            <a:r>
              <a:rPr lang="en-US" sz="2600" dirty="0" smtClean="0">
                <a:latin typeface="Times New Roman" pitchFamily="18" charset="0"/>
                <a:ea typeface="Microsoft Sans Serif" panose="020B0604020202020204" pitchFamily="34" charset="0"/>
                <a:cs typeface="Times New Roman" pitchFamily="18" charset="0"/>
              </a:rPr>
              <a:t>The </a:t>
            </a:r>
            <a:r>
              <a:rPr lang="en-US" sz="2600" dirty="0">
                <a:latin typeface="Times New Roman" pitchFamily="18" charset="0"/>
                <a:ea typeface="Microsoft Sans Serif" panose="020B0604020202020204" pitchFamily="34" charset="0"/>
                <a:cs typeface="Times New Roman" pitchFamily="18" charset="0"/>
              </a:rPr>
              <a:t>only drawback associated with this method is that it performs the search and work of previous stages</a:t>
            </a:r>
            <a:r>
              <a:rPr lang="en-US" sz="2600" dirty="0" smtClean="0">
                <a:latin typeface="Times New Roman" pitchFamily="18" charset="0"/>
                <a:ea typeface="Microsoft Sans Serif" panose="020B0604020202020204" pitchFamily="34" charset="0"/>
                <a:cs typeface="Times New Roman" pitchFamily="18" charset="0"/>
              </a:rPr>
              <a:t>.</a:t>
            </a:r>
          </a:p>
          <a:p>
            <a:pPr fontAlgn="base">
              <a:lnSpc>
                <a:spcPct val="170000"/>
              </a:lnSpc>
              <a:buFont typeface="Wingdings" pitchFamily="2" charset="2"/>
              <a:buChar char="v"/>
            </a:pPr>
            <a:r>
              <a:rPr lang="en-US" sz="2600" dirty="0">
                <a:latin typeface="Times New Roman" pitchFamily="18" charset="0"/>
                <a:ea typeface="Microsoft Sans Serif" panose="020B0604020202020204" pitchFamily="34" charset="0"/>
                <a:cs typeface="Times New Roman" pitchFamily="18" charset="0"/>
              </a:rPr>
              <a:t>The algorithm is shown in Figure. Iterative deepening combines the benefits of depth-first and breadth-first search. </a:t>
            </a:r>
          </a:p>
          <a:p>
            <a:pPr algn="just" fontAlgn="base">
              <a:lnSpc>
                <a:spcPct val="100000"/>
              </a:lnSpc>
            </a:pPr>
            <a:endParaRPr lang="en-US" sz="2200" dirty="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endParaRPr lang="en-IN" sz="2200" dirty="0">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 xmlns:p14="http://schemas.microsoft.com/office/powerpoint/2010/main" val="2701201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782" y="554182"/>
            <a:ext cx="11360728" cy="6174422"/>
          </a:xfrm>
        </p:spPr>
        <p:txBody>
          <a:bodyPr>
            <a:normAutofit fontScale="77500" lnSpcReduction="20000"/>
          </a:bodyPr>
          <a:lstStyle/>
          <a:p>
            <a:pPr marL="457200" indent="-457200" algn="just" fontAlgn="base">
              <a:lnSpc>
                <a:spcPct val="160000"/>
              </a:lnSpc>
              <a:buFont typeface="Wingdings" pitchFamily="2" charset="2"/>
              <a:buChar char="v"/>
            </a:pPr>
            <a:r>
              <a:rPr lang="en-US" sz="2700" dirty="0" smtClean="0">
                <a:latin typeface="Times New Roman" pitchFamily="18" charset="0"/>
                <a:ea typeface="Microsoft Sans Serif" panose="020B0604020202020204" pitchFamily="34" charset="0"/>
                <a:cs typeface="Times New Roman" pitchFamily="18" charset="0"/>
              </a:rPr>
              <a:t>Like breadth-first search, it is complete when the branching factor is finite and optimal when the path cost is a non decreasing function of the depth of the node. </a:t>
            </a:r>
          </a:p>
          <a:p>
            <a:pPr marL="457200" indent="-457200" algn="just" fontAlgn="base">
              <a:lnSpc>
                <a:spcPct val="160000"/>
              </a:lnSpc>
              <a:buFont typeface="Wingdings" pitchFamily="2" charset="2"/>
              <a:buChar char="v"/>
            </a:pPr>
            <a:r>
              <a:rPr lang="en-US" sz="2700" dirty="0" smtClean="0">
                <a:latin typeface="Times New Roman" pitchFamily="18" charset="0"/>
                <a:ea typeface="Microsoft Sans Serif" panose="020B0604020202020204" pitchFamily="34" charset="0"/>
                <a:cs typeface="Times New Roman" pitchFamily="18" charset="0"/>
              </a:rPr>
              <a:t>Iterative </a:t>
            </a:r>
            <a:r>
              <a:rPr lang="en-US" sz="2700" dirty="0">
                <a:latin typeface="Times New Roman" pitchFamily="18" charset="0"/>
                <a:ea typeface="Microsoft Sans Serif" panose="020B0604020202020204" pitchFamily="34" charset="0"/>
                <a:cs typeface="Times New Roman" pitchFamily="18" charset="0"/>
              </a:rPr>
              <a:t>deepening search may seem wasteful because states are generated multiple times. </a:t>
            </a:r>
            <a:endParaRPr lang="en-US" sz="2700" dirty="0" smtClean="0">
              <a:latin typeface="Times New Roman" pitchFamily="18" charset="0"/>
              <a:ea typeface="Microsoft Sans Serif" panose="020B0604020202020204" pitchFamily="34" charset="0"/>
              <a:cs typeface="Times New Roman" pitchFamily="18" charset="0"/>
            </a:endParaRPr>
          </a:p>
          <a:p>
            <a:pPr marL="457200" indent="-457200" algn="just" fontAlgn="base">
              <a:lnSpc>
                <a:spcPct val="160000"/>
              </a:lnSpc>
              <a:buFont typeface="Wingdings" pitchFamily="2" charset="2"/>
              <a:buChar char="v"/>
            </a:pPr>
            <a:r>
              <a:rPr lang="en-US" sz="2700" dirty="0" smtClean="0">
                <a:latin typeface="Times New Roman" pitchFamily="18" charset="0"/>
                <a:ea typeface="Microsoft Sans Serif" panose="020B0604020202020204" pitchFamily="34" charset="0"/>
                <a:cs typeface="Times New Roman" pitchFamily="18" charset="0"/>
              </a:rPr>
              <a:t>It </a:t>
            </a:r>
            <a:r>
              <a:rPr lang="en-US" sz="2700" dirty="0">
                <a:latin typeface="Times New Roman" pitchFamily="18" charset="0"/>
                <a:ea typeface="Microsoft Sans Serif" panose="020B0604020202020204" pitchFamily="34" charset="0"/>
                <a:cs typeface="Times New Roman" pitchFamily="18" charset="0"/>
              </a:rPr>
              <a:t>turns out this is not too costly. The reason is that in a search tree with the same (or nearly the same) branching factor at each level, most of the nodes are in the bottom level, so it does not matter much that the upper levels are generated multiple times. </a:t>
            </a:r>
            <a:endParaRPr lang="en-US" sz="2700" dirty="0" smtClean="0">
              <a:latin typeface="Times New Roman" pitchFamily="18" charset="0"/>
              <a:ea typeface="Microsoft Sans Serif" panose="020B0604020202020204" pitchFamily="34" charset="0"/>
              <a:cs typeface="Times New Roman" pitchFamily="18" charset="0"/>
            </a:endParaRPr>
          </a:p>
          <a:p>
            <a:pPr marL="457200" indent="-457200" algn="just" fontAlgn="base">
              <a:lnSpc>
                <a:spcPct val="160000"/>
              </a:lnSpc>
              <a:buFont typeface="Wingdings" pitchFamily="2" charset="2"/>
              <a:buChar char="v"/>
            </a:pPr>
            <a:r>
              <a:rPr lang="en-US" sz="2700" dirty="0" smtClean="0">
                <a:latin typeface="Times New Roman" pitchFamily="18" charset="0"/>
                <a:ea typeface="Microsoft Sans Serif" panose="020B0604020202020204" pitchFamily="34" charset="0"/>
                <a:cs typeface="Times New Roman" pitchFamily="18" charset="0"/>
              </a:rPr>
              <a:t>In </a:t>
            </a:r>
            <a:r>
              <a:rPr lang="en-US" sz="2700" dirty="0">
                <a:latin typeface="Times New Roman" pitchFamily="18" charset="0"/>
                <a:ea typeface="Microsoft Sans Serif" panose="020B0604020202020204" pitchFamily="34" charset="0"/>
                <a:cs typeface="Times New Roman" pitchFamily="18" charset="0"/>
              </a:rPr>
              <a:t>an iterative deepening search, the nodes on the bottom level (depth d) are generated once, those on the </a:t>
            </a:r>
            <a:r>
              <a:rPr lang="en-US" sz="2700" dirty="0" smtClean="0">
                <a:latin typeface="Times New Roman" pitchFamily="18" charset="0"/>
                <a:ea typeface="Microsoft Sans Serif" panose="020B0604020202020204" pitchFamily="34" charset="0"/>
                <a:cs typeface="Times New Roman" pitchFamily="18" charset="0"/>
              </a:rPr>
              <a:t>unlike </a:t>
            </a:r>
            <a:r>
              <a:rPr lang="en-US" sz="2700" dirty="0">
                <a:latin typeface="Times New Roman" pitchFamily="18" charset="0"/>
                <a:ea typeface="Microsoft Sans Serif" panose="020B0604020202020204" pitchFamily="34" charset="0"/>
                <a:cs typeface="Times New Roman" pitchFamily="18" charset="0"/>
              </a:rPr>
              <a:t>the other two search algorithms, IDDFS is complete and is used to perform iterations of depth-limited searches while increasing the expected runtime. </a:t>
            </a:r>
            <a:endParaRPr lang="en-US" sz="2700" dirty="0" smtClean="0">
              <a:latin typeface="Times New Roman" pitchFamily="18" charset="0"/>
              <a:ea typeface="Microsoft Sans Serif" panose="020B0604020202020204" pitchFamily="34" charset="0"/>
              <a:cs typeface="Times New Roman" pitchFamily="18" charset="0"/>
            </a:endParaRPr>
          </a:p>
          <a:p>
            <a:pPr marL="457200" indent="-457200" algn="just" fontAlgn="base">
              <a:lnSpc>
                <a:spcPct val="160000"/>
              </a:lnSpc>
              <a:buFont typeface="Wingdings" pitchFamily="2" charset="2"/>
              <a:buChar char="v"/>
            </a:pPr>
            <a:r>
              <a:rPr lang="en-US" sz="2700" dirty="0" smtClean="0">
                <a:latin typeface="Times New Roman" pitchFamily="18" charset="0"/>
                <a:ea typeface="Microsoft Sans Serif" panose="020B0604020202020204" pitchFamily="34" charset="0"/>
                <a:cs typeface="Times New Roman" pitchFamily="18" charset="0"/>
              </a:rPr>
              <a:t>Moreover</a:t>
            </a:r>
            <a:r>
              <a:rPr lang="en-US" sz="2700" dirty="0">
                <a:latin typeface="Times New Roman" pitchFamily="18" charset="0"/>
                <a:ea typeface="Microsoft Sans Serif" panose="020B0604020202020204" pitchFamily="34" charset="0"/>
                <a:cs typeface="Times New Roman" pitchFamily="18" charset="0"/>
              </a:rPr>
              <a:t>, if a solution exists, IDDFS will find a solution path with the fewest arcs</a:t>
            </a:r>
            <a:r>
              <a:rPr lang="en-US" sz="2700" dirty="0" smtClean="0">
                <a:latin typeface="Times New Roman" pitchFamily="18" charset="0"/>
                <a:ea typeface="Microsoft Sans Serif" panose="020B0604020202020204" pitchFamily="34" charset="0"/>
                <a:cs typeface="Times New Roman" pitchFamily="18" charset="0"/>
              </a:rPr>
              <a:t>.</a:t>
            </a:r>
          </a:p>
          <a:p>
            <a:pPr algn="just" fontAlgn="base">
              <a:lnSpc>
                <a:spcPct val="100000"/>
              </a:lnSpc>
            </a:pPr>
            <a:endParaRPr lang="en-US" sz="2200" dirty="0">
              <a:latin typeface="Times New Roman" pitchFamily="18" charset="0"/>
              <a:ea typeface="Microsoft Sans Serif" panose="020B0604020202020204" pitchFamily="34" charset="0"/>
              <a:cs typeface="Times New Roman" pitchFamily="18" charset="0"/>
            </a:endParaRPr>
          </a:p>
          <a:p>
            <a:pPr marL="0" indent="0" algn="just" fontAlgn="base">
              <a:lnSpc>
                <a:spcPct val="100000"/>
              </a:lnSpc>
              <a:buNone/>
            </a:pPr>
            <a:r>
              <a:rPr lang="en-US" sz="2200" dirty="0">
                <a:latin typeface="Times New Roman" pitchFamily="18" charset="0"/>
                <a:ea typeface="Microsoft Sans Serif" panose="020B0604020202020204" pitchFamily="34" charset="0"/>
                <a:cs typeface="Times New Roman" pitchFamily="18" charset="0"/>
              </a:rPr>
              <a:t/>
            </a:r>
            <a:br>
              <a:rPr lang="en-US" sz="2200" dirty="0">
                <a:latin typeface="Times New Roman" pitchFamily="18" charset="0"/>
                <a:ea typeface="Microsoft Sans Serif" panose="020B0604020202020204" pitchFamily="34" charset="0"/>
                <a:cs typeface="Times New Roman" pitchFamily="18" charset="0"/>
              </a:rPr>
            </a:br>
            <a:endParaRPr lang="en-IN" sz="2200" dirty="0">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 xmlns:p14="http://schemas.microsoft.com/office/powerpoint/2010/main" val="18080833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ure 3.19 from Solving Problems by Searching 3.1 Problem-solving Agents  3.1.1 Well-defined Problems and Solutions Problem-solving Agents 69 |  Semantic Scholar"/>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465364" y="276225"/>
            <a:ext cx="11560629" cy="65817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3172918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3.18 from Solving Problems by Searching 3.1 Problem-solving Agents  3.1.1 Well-defined Problems and Solutions Problem-solving Agents 69 |  Semantic Schola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87927" y="263237"/>
            <a:ext cx="11551030" cy="347749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623455" y="3990109"/>
            <a:ext cx="10986654" cy="2400657"/>
          </a:xfrm>
          <a:prstGeom prst="rect">
            <a:avLst/>
          </a:prstGeom>
        </p:spPr>
        <p:txBody>
          <a:bodyPr wrap="square">
            <a:spAutoFit/>
          </a:bodyPr>
          <a:lstStyle/>
          <a:p>
            <a:pPr algn="just">
              <a:lnSpc>
                <a:spcPct val="150000"/>
              </a:lnSpc>
            </a:pPr>
            <a:r>
              <a:rPr lang="en-US" sz="2000" b="1" dirty="0" smtClean="0">
                <a:latin typeface="Times New Roman" pitchFamily="18" charset="0"/>
                <a:ea typeface="Microsoft Sans Serif" panose="020B0604020202020204" pitchFamily="34" charset="0"/>
                <a:cs typeface="Times New Roman" pitchFamily="18" charset="0"/>
              </a:rPr>
              <a:t>Advantages:</a:t>
            </a:r>
            <a:endParaRPr lang="en-US" sz="2000" dirty="0" smtClean="0">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itchFamily="2" charset="2"/>
              <a:buChar char="v"/>
            </a:pPr>
            <a:r>
              <a:rPr lang="en-US" sz="2000" dirty="0" smtClean="0">
                <a:latin typeface="Times New Roman" pitchFamily="18" charset="0"/>
                <a:ea typeface="Microsoft Sans Serif" panose="020B0604020202020204" pitchFamily="34" charset="0"/>
                <a:cs typeface="Times New Roman" pitchFamily="18" charset="0"/>
              </a:rPr>
              <a:t>It combines the benefits of BFS and DFS search algorithm in terms of fast search and memory efficiency.</a:t>
            </a:r>
          </a:p>
          <a:p>
            <a:pPr algn="just">
              <a:lnSpc>
                <a:spcPct val="150000"/>
              </a:lnSpc>
            </a:pPr>
            <a:r>
              <a:rPr lang="en-US" sz="2000" b="1" dirty="0" smtClean="0">
                <a:latin typeface="Times New Roman" pitchFamily="18" charset="0"/>
                <a:ea typeface="Microsoft Sans Serif" panose="020B0604020202020204" pitchFamily="34" charset="0"/>
                <a:cs typeface="Times New Roman" pitchFamily="18" charset="0"/>
              </a:rPr>
              <a:t>Disadvantages:</a:t>
            </a:r>
            <a:endParaRPr lang="en-US" sz="2000" dirty="0" smtClean="0">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itchFamily="2" charset="2"/>
              <a:buChar char="v"/>
            </a:pPr>
            <a:r>
              <a:rPr lang="en-US" sz="2000" dirty="0" smtClean="0">
                <a:latin typeface="Times New Roman" pitchFamily="18" charset="0"/>
                <a:ea typeface="Microsoft Sans Serif" panose="020B0604020202020204" pitchFamily="34" charset="0"/>
                <a:cs typeface="Times New Roman" pitchFamily="18" charset="0"/>
              </a:rPr>
              <a:t>The main drawback of IDDFS is that it repeats all the work of the previous phase</a:t>
            </a:r>
            <a:r>
              <a:rPr lang="en-US" dirty="0" smtClean="0">
                <a:latin typeface="Times New Roman" pitchFamily="18" charset="0"/>
                <a:ea typeface="Microsoft Sans Serif" panose="020B0604020202020204" pitchFamily="34" charset="0"/>
                <a:cs typeface="Times New Roman" pitchFamily="18" charset="0"/>
              </a:rPr>
              <a:t>.</a:t>
            </a:r>
          </a:p>
        </p:txBody>
      </p:sp>
    </p:spTree>
    <p:extLst>
      <p:ext uri="{BB962C8B-B14F-4D97-AF65-F5344CB8AC3E}">
        <p14:creationId xmlns="" xmlns:p14="http://schemas.microsoft.com/office/powerpoint/2010/main" val="9407657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6364" y="166254"/>
            <a:ext cx="11513128" cy="6802582"/>
          </a:xfrm>
        </p:spPr>
        <p:txBody>
          <a:bodyPr>
            <a:normAutofit fontScale="55000" lnSpcReduction="20000"/>
          </a:bodyPr>
          <a:lstStyle/>
          <a:p>
            <a:pPr marL="0" indent="0" algn="just">
              <a:lnSpc>
                <a:spcPct val="160000"/>
              </a:lnSpc>
              <a:buNone/>
            </a:pPr>
            <a:r>
              <a:rPr lang="en-US" sz="4400" dirty="0" smtClean="0">
                <a:solidFill>
                  <a:srgbClr val="00B050"/>
                </a:solidFill>
                <a:latin typeface="Times New Roman" pitchFamily="18" charset="0"/>
                <a:ea typeface="Microsoft Sans Serif" panose="020B0604020202020204" pitchFamily="34" charset="0"/>
                <a:cs typeface="Times New Roman" pitchFamily="18" charset="0"/>
              </a:rPr>
              <a:t>Bidirectional Search</a:t>
            </a:r>
          </a:p>
          <a:p>
            <a:pPr marL="0" indent="0" algn="just">
              <a:lnSpc>
                <a:spcPct val="160000"/>
              </a:lnSpc>
              <a:buFont typeface="Wingdings" pitchFamily="2" charset="2"/>
              <a:buChar char="v"/>
            </a:pPr>
            <a:r>
              <a:rPr lang="en-US" sz="3600" dirty="0" smtClean="0">
                <a:latin typeface="Times New Roman" pitchFamily="18" charset="0"/>
                <a:ea typeface="Microsoft Sans Serif" panose="020B0604020202020204" pitchFamily="34" charset="0"/>
                <a:cs typeface="Times New Roman" pitchFamily="18" charset="0"/>
              </a:rPr>
              <a:t>The </a:t>
            </a:r>
            <a:r>
              <a:rPr lang="en-US" sz="3600" dirty="0">
                <a:latin typeface="Times New Roman" pitchFamily="18" charset="0"/>
                <a:ea typeface="Microsoft Sans Serif" panose="020B0604020202020204" pitchFamily="34" charset="0"/>
                <a:cs typeface="Times New Roman" pitchFamily="18" charset="0"/>
              </a:rPr>
              <a:t>idea behind bidirectional search is to run two simultaneous searches—one forward from the initial state and the other backward from the goal—hoping that the two searches meet in the </a:t>
            </a:r>
            <a:r>
              <a:rPr lang="en-US" sz="3600" dirty="0" smtClean="0">
                <a:latin typeface="Times New Roman" pitchFamily="18" charset="0"/>
                <a:ea typeface="Microsoft Sans Serif" panose="020B0604020202020204" pitchFamily="34" charset="0"/>
                <a:cs typeface="Times New Roman" pitchFamily="18" charset="0"/>
              </a:rPr>
              <a:t>middle.</a:t>
            </a:r>
          </a:p>
          <a:p>
            <a:pPr marL="0" indent="0" algn="just">
              <a:lnSpc>
                <a:spcPct val="160000"/>
              </a:lnSpc>
              <a:buFont typeface="Wingdings" pitchFamily="2" charset="2"/>
              <a:buChar char="v"/>
            </a:pPr>
            <a:r>
              <a:rPr lang="en-US" sz="3600" dirty="0" smtClean="0">
                <a:latin typeface="Times New Roman" pitchFamily="18" charset="0"/>
                <a:ea typeface="Microsoft Sans Serif" panose="020B0604020202020204" pitchFamily="34" charset="0"/>
                <a:cs typeface="Times New Roman" pitchFamily="18" charset="0"/>
              </a:rPr>
              <a:t>Bidirectional </a:t>
            </a:r>
            <a:r>
              <a:rPr lang="en-US" sz="3600" dirty="0">
                <a:latin typeface="Times New Roman" pitchFamily="18" charset="0"/>
                <a:ea typeface="Microsoft Sans Serif" panose="020B0604020202020204" pitchFamily="34" charset="0"/>
                <a:cs typeface="Times New Roman" pitchFamily="18" charset="0"/>
              </a:rPr>
              <a:t>search is implemented by replacing the goal test with a check to see whether the frontiers of the two searches intersect; if they do, a solution has been found</a:t>
            </a:r>
            <a:r>
              <a:rPr lang="en-US" sz="3600" dirty="0" smtClean="0">
                <a:latin typeface="Times New Roman" pitchFamily="18" charset="0"/>
                <a:ea typeface="Microsoft Sans Serif" panose="020B0604020202020204" pitchFamily="34" charset="0"/>
                <a:cs typeface="Times New Roman" pitchFamily="18" charset="0"/>
              </a:rPr>
              <a:t>.</a:t>
            </a:r>
          </a:p>
          <a:p>
            <a:pPr marL="0" indent="0" algn="just">
              <a:lnSpc>
                <a:spcPct val="160000"/>
              </a:lnSpc>
              <a:buFont typeface="Wingdings" pitchFamily="2" charset="2"/>
              <a:buChar char="v"/>
            </a:pPr>
            <a:r>
              <a:rPr lang="en-US" sz="3600" dirty="0" smtClean="0">
                <a:latin typeface="Times New Roman" pitchFamily="18" charset="0"/>
                <a:ea typeface="Microsoft Sans Serif" panose="020B0604020202020204" pitchFamily="34" charset="0"/>
                <a:cs typeface="Times New Roman" pitchFamily="18" charset="0"/>
              </a:rPr>
              <a:t> It </a:t>
            </a:r>
            <a:r>
              <a:rPr lang="en-US" sz="3600" dirty="0">
                <a:latin typeface="Times New Roman" pitchFamily="18" charset="0"/>
                <a:ea typeface="Microsoft Sans Serif" panose="020B0604020202020204" pitchFamily="34" charset="0"/>
                <a:cs typeface="Times New Roman" pitchFamily="18" charset="0"/>
              </a:rPr>
              <a:t>is important to realize that the first such solution found may not be optimal, even if the two searches are both breadth-first; some additional search is required to make sure there isn’t another short-cut across the gap</a:t>
            </a:r>
            <a:r>
              <a:rPr lang="en-US" sz="3600" dirty="0" smtClean="0">
                <a:latin typeface="Times New Roman" pitchFamily="18" charset="0"/>
                <a:ea typeface="Microsoft Sans Serif" panose="020B0604020202020204" pitchFamily="34" charset="0"/>
                <a:cs typeface="Times New Roman" pitchFamily="18" charset="0"/>
              </a:rPr>
              <a:t>.</a:t>
            </a:r>
          </a:p>
          <a:p>
            <a:pPr marL="0" indent="0" algn="just">
              <a:lnSpc>
                <a:spcPct val="160000"/>
              </a:lnSpc>
              <a:buFont typeface="Wingdings" pitchFamily="2" charset="2"/>
              <a:buChar char="v"/>
            </a:pPr>
            <a:r>
              <a:rPr lang="en-US" sz="3600" dirty="0" smtClean="0">
                <a:latin typeface="Times New Roman" pitchFamily="18" charset="0"/>
                <a:ea typeface="Microsoft Sans Serif" panose="020B0604020202020204" pitchFamily="34" charset="0"/>
                <a:cs typeface="Times New Roman" pitchFamily="18" charset="0"/>
              </a:rPr>
              <a:t>The </a:t>
            </a:r>
            <a:r>
              <a:rPr lang="en-US" sz="3600" dirty="0">
                <a:latin typeface="Times New Roman" pitchFamily="18" charset="0"/>
                <a:ea typeface="Microsoft Sans Serif" panose="020B0604020202020204" pitchFamily="34" charset="0"/>
                <a:cs typeface="Times New Roman" pitchFamily="18" charset="0"/>
              </a:rPr>
              <a:t>check can be done when each node is generated or selected for expansion and, with a hash table, will take constant time</a:t>
            </a:r>
            <a:r>
              <a:rPr lang="en-US" sz="3600" dirty="0" smtClean="0">
                <a:latin typeface="Times New Roman" pitchFamily="18" charset="0"/>
                <a:ea typeface="Microsoft Sans Serif" panose="020B0604020202020204" pitchFamily="34" charset="0"/>
                <a:cs typeface="Times New Roman" pitchFamily="18" charset="0"/>
              </a:rPr>
              <a:t>.</a:t>
            </a:r>
          </a:p>
          <a:p>
            <a:pPr marL="0" indent="0" algn="just">
              <a:lnSpc>
                <a:spcPct val="160000"/>
              </a:lnSpc>
              <a:buNone/>
            </a:pPr>
            <a:r>
              <a:rPr lang="en-US" sz="3600" b="1" dirty="0">
                <a:latin typeface="Times New Roman" pitchFamily="18" charset="0"/>
                <a:ea typeface="Microsoft Sans Serif" panose="020B0604020202020204" pitchFamily="34" charset="0"/>
                <a:cs typeface="Times New Roman" pitchFamily="18" charset="0"/>
              </a:rPr>
              <a:t>Advantages:				</a:t>
            </a:r>
            <a:r>
              <a:rPr lang="en-US" sz="3600" b="1" dirty="0" smtClean="0">
                <a:latin typeface="Times New Roman" pitchFamily="18" charset="0"/>
                <a:ea typeface="Microsoft Sans Serif" panose="020B0604020202020204" pitchFamily="34" charset="0"/>
                <a:cs typeface="Times New Roman" pitchFamily="18" charset="0"/>
              </a:rPr>
              <a:t>        Disadvantages:</a:t>
            </a:r>
            <a:endParaRPr lang="en-US" sz="3600" dirty="0">
              <a:latin typeface="Times New Roman" pitchFamily="18" charset="0"/>
              <a:ea typeface="Microsoft Sans Serif" panose="020B0604020202020204" pitchFamily="34" charset="0"/>
              <a:cs typeface="Times New Roman" pitchFamily="18" charset="0"/>
            </a:endParaRPr>
          </a:p>
          <a:p>
            <a:pPr marL="0" indent="0" algn="just">
              <a:lnSpc>
                <a:spcPct val="160000"/>
              </a:lnSpc>
              <a:buNone/>
            </a:pPr>
            <a:r>
              <a:rPr lang="en-US" sz="3600" dirty="0" smtClean="0">
                <a:latin typeface="Times New Roman" pitchFamily="18" charset="0"/>
                <a:ea typeface="Microsoft Sans Serif" panose="020B0604020202020204" pitchFamily="34" charset="0"/>
                <a:cs typeface="Times New Roman" pitchFamily="18" charset="0"/>
              </a:rPr>
              <a:t>* Bidirectional </a:t>
            </a:r>
            <a:r>
              <a:rPr lang="en-US" sz="3600" dirty="0">
                <a:latin typeface="Times New Roman" pitchFamily="18" charset="0"/>
                <a:ea typeface="Microsoft Sans Serif" panose="020B0604020202020204" pitchFamily="34" charset="0"/>
                <a:cs typeface="Times New Roman" pitchFamily="18" charset="0"/>
              </a:rPr>
              <a:t>search is fast.		</a:t>
            </a:r>
            <a:r>
              <a:rPr lang="en-US" sz="3600" dirty="0" smtClean="0">
                <a:latin typeface="Times New Roman" pitchFamily="18" charset="0"/>
                <a:ea typeface="Microsoft Sans Serif" panose="020B0604020202020204" pitchFamily="34" charset="0"/>
                <a:cs typeface="Times New Roman" pitchFamily="18" charset="0"/>
              </a:rPr>
              <a:t>         * Implementation </a:t>
            </a:r>
            <a:r>
              <a:rPr lang="en-US" sz="3600" dirty="0">
                <a:latin typeface="Times New Roman" pitchFamily="18" charset="0"/>
                <a:ea typeface="Microsoft Sans Serif" panose="020B0604020202020204" pitchFamily="34" charset="0"/>
                <a:cs typeface="Times New Roman" pitchFamily="18" charset="0"/>
              </a:rPr>
              <a:t>of the bidirectional search tree </a:t>
            </a:r>
            <a:r>
              <a:rPr lang="en-US" sz="3600" dirty="0" smtClean="0">
                <a:latin typeface="Times New Roman" pitchFamily="18" charset="0"/>
                <a:ea typeface="Microsoft Sans Serif" panose="020B0604020202020204" pitchFamily="34" charset="0"/>
                <a:cs typeface="Times New Roman" pitchFamily="18" charset="0"/>
              </a:rPr>
              <a:t>is </a:t>
            </a:r>
            <a:r>
              <a:rPr lang="en-US" sz="3600" dirty="0">
                <a:latin typeface="Times New Roman" pitchFamily="18" charset="0"/>
                <a:ea typeface="Microsoft Sans Serif" panose="020B0604020202020204" pitchFamily="34" charset="0"/>
                <a:cs typeface="Times New Roman" pitchFamily="18" charset="0"/>
              </a:rPr>
              <a:t>difficult</a:t>
            </a:r>
            <a:r>
              <a:rPr lang="en-US" sz="3600" dirty="0" smtClean="0">
                <a:latin typeface="Times New Roman" pitchFamily="18" charset="0"/>
                <a:ea typeface="Microsoft Sans Serif" panose="020B0604020202020204" pitchFamily="34" charset="0"/>
                <a:cs typeface="Times New Roman" pitchFamily="18" charset="0"/>
              </a:rPr>
              <a:t>.</a:t>
            </a:r>
            <a:endParaRPr lang="en-US" sz="3600" dirty="0">
              <a:latin typeface="Times New Roman" pitchFamily="18" charset="0"/>
              <a:ea typeface="Microsoft Sans Serif" panose="020B0604020202020204" pitchFamily="34" charset="0"/>
              <a:cs typeface="Times New Roman" pitchFamily="18" charset="0"/>
            </a:endParaRPr>
          </a:p>
          <a:p>
            <a:pPr marL="0" indent="0" algn="just">
              <a:lnSpc>
                <a:spcPct val="160000"/>
              </a:lnSpc>
              <a:buNone/>
            </a:pPr>
            <a:r>
              <a:rPr lang="en-US" sz="3600" dirty="0" smtClean="0">
                <a:latin typeface="Times New Roman" pitchFamily="18" charset="0"/>
                <a:ea typeface="Microsoft Sans Serif" panose="020B0604020202020204" pitchFamily="34" charset="0"/>
                <a:cs typeface="Times New Roman" pitchFamily="18" charset="0"/>
              </a:rPr>
              <a:t>* Bidirectional </a:t>
            </a:r>
            <a:r>
              <a:rPr lang="en-US" sz="3600" dirty="0">
                <a:latin typeface="Times New Roman" pitchFamily="18" charset="0"/>
                <a:ea typeface="Microsoft Sans Serif" panose="020B0604020202020204" pitchFamily="34" charset="0"/>
                <a:cs typeface="Times New Roman" pitchFamily="18" charset="0"/>
              </a:rPr>
              <a:t>search requires less </a:t>
            </a:r>
            <a:r>
              <a:rPr lang="en-US" sz="3600" dirty="0" smtClean="0">
                <a:latin typeface="Times New Roman" pitchFamily="18" charset="0"/>
                <a:ea typeface="Microsoft Sans Serif" panose="020B0604020202020204" pitchFamily="34" charset="0"/>
                <a:cs typeface="Times New Roman" pitchFamily="18" charset="0"/>
              </a:rPr>
              <a:t>memory                             </a:t>
            </a:r>
            <a:endParaRPr lang="en-US" sz="3600" dirty="0">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 xmlns:p14="http://schemas.microsoft.com/office/powerpoint/2010/main" val="523183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0" y="4646"/>
            <a:ext cx="12192000" cy="6853354"/>
          </a:xfrm>
          <a:prstGeom prst="rect">
            <a:avLst/>
          </a:prstGeom>
        </p:spPr>
      </p:pic>
      <p:pic>
        <p:nvPicPr>
          <p:cNvPr id="16" name="Picture 15"/>
          <p:cNvPicPr>
            <a:picLocks noChangeAspect="1"/>
          </p:cNvPicPr>
          <p:nvPr/>
        </p:nvPicPr>
        <p:blipFill rotWithShape="1">
          <a:blip r:embed="rId4">
            <a:extLst>
              <a:ext uri="{28A0092B-C50C-407E-A947-70E740481C1C}">
                <a14:useLocalDpi xmlns="" xmlns:a14="http://schemas.microsoft.com/office/drawing/2010/main" val="0"/>
              </a:ext>
            </a:extLst>
          </a:blip>
          <a:srcRect l="9091" r="9228" b="178"/>
          <a:stretch/>
        </p:blipFill>
        <p:spPr>
          <a:xfrm>
            <a:off x="0" y="1"/>
            <a:ext cx="12192000" cy="6858000"/>
          </a:xfrm>
          <a:prstGeom prst="rect">
            <a:avLst/>
          </a:prstGeom>
        </p:spPr>
      </p:pic>
      <p:pic>
        <p:nvPicPr>
          <p:cNvPr id="17" name="Picture 16"/>
          <p:cNvPicPr>
            <a:picLocks noChangeAspect="1"/>
          </p:cNvPicPr>
          <p:nvPr/>
        </p:nvPicPr>
        <p:blipFill rotWithShape="1">
          <a:blip r:embed="rId5">
            <a:extLst>
              <a:ext uri="{28A0092B-C50C-407E-A947-70E740481C1C}">
                <a14:useLocalDpi xmlns="" xmlns:a14="http://schemas.microsoft.com/office/drawing/2010/main" val="0"/>
              </a:ext>
            </a:extLst>
          </a:blip>
          <a:srcRect l="8954" r="8954"/>
          <a:stretch/>
        </p:blipFill>
        <p:spPr>
          <a:xfrm>
            <a:off x="0" y="1"/>
            <a:ext cx="12192000" cy="6857999"/>
          </a:xfrm>
          <a:prstGeom prst="rect">
            <a:avLst/>
          </a:prstGeom>
        </p:spPr>
      </p:pic>
      <p:pic>
        <p:nvPicPr>
          <p:cNvPr id="18" name="Picture 17"/>
          <p:cNvPicPr>
            <a:picLocks noChangeAspect="1"/>
          </p:cNvPicPr>
          <p:nvPr/>
        </p:nvPicPr>
        <p:blipFill rotWithShape="1">
          <a:blip r:embed="rId6">
            <a:extLst>
              <a:ext uri="{28A0092B-C50C-407E-A947-70E740481C1C}">
                <a14:useLocalDpi xmlns="" xmlns:a14="http://schemas.microsoft.com/office/drawing/2010/main" val="0"/>
              </a:ext>
            </a:extLst>
          </a:blip>
          <a:srcRect l="9505" r="8954"/>
          <a:stretch/>
        </p:blipFill>
        <p:spPr>
          <a:xfrm>
            <a:off x="0" y="0"/>
            <a:ext cx="12192000" cy="6858001"/>
          </a:xfrm>
          <a:prstGeom prst="rect">
            <a:avLst/>
          </a:prstGeom>
        </p:spPr>
      </p:pic>
      <p:pic>
        <p:nvPicPr>
          <p:cNvPr id="19" name="Picture 18"/>
          <p:cNvPicPr>
            <a:picLocks noChangeAspect="1"/>
          </p:cNvPicPr>
          <p:nvPr/>
        </p:nvPicPr>
        <p:blipFill rotWithShape="1">
          <a:blip r:embed="rId7">
            <a:extLst>
              <a:ext uri="{28A0092B-C50C-407E-A947-70E740481C1C}">
                <a14:useLocalDpi xmlns="" xmlns:a14="http://schemas.microsoft.com/office/drawing/2010/main" val="0"/>
              </a:ext>
            </a:extLst>
          </a:blip>
          <a:srcRect l="8954" r="8954" b="3646"/>
          <a:stretch/>
        </p:blipFill>
        <p:spPr>
          <a:xfrm>
            <a:off x="-1" y="-1"/>
            <a:ext cx="12192001" cy="6815139"/>
          </a:xfrm>
          <a:prstGeom prst="rect">
            <a:avLst/>
          </a:prstGeom>
        </p:spPr>
      </p:pic>
      <p:pic>
        <p:nvPicPr>
          <p:cNvPr id="20" name="Picture 19"/>
          <p:cNvPicPr>
            <a:picLocks noChangeAspect="1"/>
          </p:cNvPicPr>
          <p:nvPr/>
        </p:nvPicPr>
        <p:blipFill rotWithShape="1">
          <a:blip r:embed="rId8">
            <a:extLst>
              <a:ext uri="{28A0092B-C50C-407E-A947-70E740481C1C}">
                <a14:useLocalDpi xmlns="" xmlns:a14="http://schemas.microsoft.com/office/drawing/2010/main" val="0"/>
              </a:ext>
            </a:extLst>
          </a:blip>
          <a:srcRect l="8816" r="8954"/>
          <a:stretch/>
        </p:blipFill>
        <p:spPr>
          <a:xfrm>
            <a:off x="-2" y="0"/>
            <a:ext cx="12192002" cy="6858000"/>
          </a:xfrm>
          <a:prstGeom prst="rect">
            <a:avLst/>
          </a:prstGeom>
        </p:spPr>
      </p:pic>
      <p:pic>
        <p:nvPicPr>
          <p:cNvPr id="21" name="Picture 20"/>
          <p:cNvPicPr>
            <a:picLocks noChangeAspect="1"/>
          </p:cNvPicPr>
          <p:nvPr/>
        </p:nvPicPr>
        <p:blipFill rotWithShape="1">
          <a:blip r:embed="rId9">
            <a:extLst>
              <a:ext uri="{28A0092B-C50C-407E-A947-70E740481C1C}">
                <a14:useLocalDpi xmlns="" xmlns:a14="http://schemas.microsoft.com/office/drawing/2010/main" val="0"/>
              </a:ext>
            </a:extLst>
          </a:blip>
          <a:srcRect l="9091" r="9366"/>
          <a:stretch/>
        </p:blipFill>
        <p:spPr>
          <a:xfrm>
            <a:off x="0" y="0"/>
            <a:ext cx="12192000" cy="6858000"/>
          </a:xfrm>
          <a:prstGeom prst="rect">
            <a:avLst/>
          </a:prstGeom>
        </p:spPr>
      </p:pic>
      <p:pic>
        <p:nvPicPr>
          <p:cNvPr id="22" name="Picture 21"/>
          <p:cNvPicPr>
            <a:picLocks noChangeAspect="1"/>
          </p:cNvPicPr>
          <p:nvPr/>
        </p:nvPicPr>
        <p:blipFill rotWithShape="1">
          <a:blip r:embed="rId10">
            <a:extLst>
              <a:ext uri="{28A0092B-C50C-407E-A947-70E740481C1C}">
                <a14:useLocalDpi xmlns="" xmlns:a14="http://schemas.microsoft.com/office/drawing/2010/main" val="0"/>
              </a:ext>
            </a:extLst>
          </a:blip>
          <a:srcRect l="9091" r="9780"/>
          <a:stretch/>
        </p:blipFill>
        <p:spPr>
          <a:xfrm>
            <a:off x="0" y="25760"/>
            <a:ext cx="12192000" cy="6789378"/>
          </a:xfrm>
          <a:prstGeom prst="rect">
            <a:avLst/>
          </a:prstGeom>
        </p:spPr>
      </p:pic>
      <p:pic>
        <p:nvPicPr>
          <p:cNvPr id="23" name="Picture 22"/>
          <p:cNvPicPr>
            <a:picLocks noChangeAspect="1"/>
          </p:cNvPicPr>
          <p:nvPr/>
        </p:nvPicPr>
        <p:blipFill rotWithShape="1">
          <a:blip r:embed="rId11">
            <a:extLst>
              <a:ext uri="{28A0092B-C50C-407E-A947-70E740481C1C}">
                <a14:useLocalDpi xmlns="" xmlns:a14="http://schemas.microsoft.com/office/drawing/2010/main" val="0"/>
              </a:ext>
            </a:extLst>
          </a:blip>
          <a:srcRect l="9229" r="9227"/>
          <a:stretch/>
        </p:blipFill>
        <p:spPr>
          <a:xfrm>
            <a:off x="0" y="17857"/>
            <a:ext cx="12192000" cy="6905805"/>
          </a:xfrm>
          <a:prstGeom prst="rect">
            <a:avLst/>
          </a:prstGeom>
        </p:spPr>
      </p:pic>
      <p:pic>
        <p:nvPicPr>
          <p:cNvPr id="24" name="Picture 23"/>
          <p:cNvPicPr>
            <a:picLocks noChangeAspect="1"/>
          </p:cNvPicPr>
          <p:nvPr/>
        </p:nvPicPr>
        <p:blipFill rotWithShape="1">
          <a:blip r:embed="rId12">
            <a:extLst>
              <a:ext uri="{28A0092B-C50C-407E-A947-70E740481C1C}">
                <a14:useLocalDpi xmlns="" xmlns:a14="http://schemas.microsoft.com/office/drawing/2010/main" val="0"/>
              </a:ext>
            </a:extLst>
          </a:blip>
          <a:srcRect l="9642" r="8954"/>
          <a:stretch/>
        </p:blipFill>
        <p:spPr>
          <a:xfrm>
            <a:off x="0" y="-17102"/>
            <a:ext cx="12192000" cy="6917489"/>
          </a:xfrm>
          <a:prstGeom prst="rect">
            <a:avLst/>
          </a:prstGeom>
        </p:spPr>
      </p:pic>
      <p:pic>
        <p:nvPicPr>
          <p:cNvPr id="25" name="Picture 24"/>
          <p:cNvPicPr>
            <a:picLocks noChangeAspect="1"/>
          </p:cNvPicPr>
          <p:nvPr/>
        </p:nvPicPr>
        <p:blipFill rotWithShape="1">
          <a:blip r:embed="rId13">
            <a:extLst>
              <a:ext uri="{28A0092B-C50C-407E-A947-70E740481C1C}">
                <a14:useLocalDpi xmlns="" xmlns:a14="http://schemas.microsoft.com/office/drawing/2010/main" val="0"/>
              </a:ext>
            </a:extLst>
          </a:blip>
          <a:srcRect l="9091" r="9366"/>
          <a:stretch/>
        </p:blipFill>
        <p:spPr>
          <a:xfrm>
            <a:off x="0" y="-56560"/>
            <a:ext cx="12192000" cy="6980222"/>
          </a:xfrm>
          <a:prstGeom prst="rect">
            <a:avLst/>
          </a:prstGeom>
        </p:spPr>
      </p:pic>
    </p:spTree>
    <p:extLst>
      <p:ext uri="{BB962C8B-B14F-4D97-AF65-F5344CB8AC3E}">
        <p14:creationId xmlns="" xmlns:p14="http://schemas.microsoft.com/office/powerpoint/2010/main" val="250066286"/>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500" fill="hold"/>
                                        <p:tgtEl>
                                          <p:spTgt spid="24"/>
                                        </p:tgtEl>
                                        <p:attrNameLst>
                                          <p:attrName>ppt_x</p:attrName>
                                        </p:attrNameLst>
                                      </p:cBhvr>
                                      <p:tavLst>
                                        <p:tav tm="0">
                                          <p:val>
                                            <p:strVal val="#ppt_x"/>
                                          </p:val>
                                        </p:tav>
                                        <p:tav tm="100000">
                                          <p:val>
                                            <p:strVal val="#ppt_x"/>
                                          </p:val>
                                        </p:tav>
                                      </p:tavLst>
                                    </p:anim>
                                    <p:anim calcmode="lin" valueType="num">
                                      <p:cBhvr additive="base">
                                        <p:cTn id="6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ppt_x"/>
                                          </p:val>
                                        </p:tav>
                                        <p:tav tm="100000">
                                          <p:val>
                                            <p:strVal val="#ppt_x"/>
                                          </p:val>
                                        </p:tav>
                                      </p:tavLst>
                                    </p:anim>
                                    <p:anim calcmode="lin" valueType="num">
                                      <p:cBhvr additive="base">
                                        <p:cTn id="6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942" y="143691"/>
            <a:ext cx="11672785" cy="6552673"/>
          </a:xfrm>
        </p:spPr>
        <p:txBody>
          <a:bodyPr>
            <a:normAutofit lnSpcReduction="10000"/>
          </a:bodyPr>
          <a:lstStyle/>
          <a:p>
            <a:pPr algn="just">
              <a:lnSpc>
                <a:spcPct val="150000"/>
              </a:lnSpc>
              <a:buFont typeface="Wingdings" panose="05000000000000000000" pitchFamily="2" charset="2"/>
              <a:buChar char="v"/>
            </a:pPr>
            <a:r>
              <a:rPr lang="en-US" dirty="0" smtClean="0"/>
              <a:t> </a:t>
            </a:r>
            <a:r>
              <a:rPr lang="en-IN" sz="2200" dirty="0" smtClean="0">
                <a:latin typeface="Times New Roman" pitchFamily="18" charset="0"/>
                <a:ea typeface="Microsoft Sans Serif" panose="020B0604020202020204" pitchFamily="34" charset="0"/>
                <a:cs typeface="Times New Roman" pitchFamily="18" charset="0"/>
              </a:rPr>
              <a:t>INITIAL STATE  </a:t>
            </a:r>
            <a:r>
              <a:rPr lang="en-US" sz="2200" dirty="0" smtClean="0">
                <a:latin typeface="Times New Roman" pitchFamily="18" charset="0"/>
                <a:ea typeface="Microsoft Sans Serif" panose="020B0604020202020204" pitchFamily="34" charset="0"/>
                <a:cs typeface="Times New Roman" pitchFamily="18" charset="0"/>
              </a:rPr>
              <a:t>The initial state that the agent starts in. For example, the initial state for our agent in Romania might be described as In(Arad).</a:t>
            </a: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ACTIONS    A description of the possible actions available to the agent. Given a particular state s, ACTIONS(s) returns the set of actions that can be executed in s. We say that each of APPLICABLE these actions is applicable in s. </a:t>
            </a: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For example, from the state In(Arad), the applicable actions are {Go(Sibiu), Go(Timisoara), Go(</a:t>
            </a:r>
            <a:r>
              <a:rPr lang="en-US" sz="2200" dirty="0" err="1" smtClean="0">
                <a:latin typeface="Times New Roman" pitchFamily="18" charset="0"/>
                <a:ea typeface="Microsoft Sans Serif" panose="020B0604020202020204" pitchFamily="34" charset="0"/>
                <a:cs typeface="Times New Roman" pitchFamily="18" charset="0"/>
              </a:rPr>
              <a:t>Zerind</a:t>
            </a:r>
            <a:r>
              <a:rPr lang="en-US" sz="2200" dirty="0" smtClean="0">
                <a:latin typeface="Times New Roman" pitchFamily="18" charset="0"/>
                <a:ea typeface="Microsoft Sans Serif" panose="020B0604020202020204" pitchFamily="34" charset="0"/>
                <a:cs typeface="Times New Roman" pitchFamily="18" charset="0"/>
              </a:rPr>
              <a:t>)}.</a:t>
            </a: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TRANSITION MODEL A description of what each action does; the formal name for this is the transition model, specified by a function RESULT(s, a) that returns the state that results from doing action a in state s. We also use the term successor to refer to any state reachable from a given state by a single action.</a:t>
            </a: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For example, we have RESULT(In(Arad),Go(</a:t>
            </a:r>
            <a:r>
              <a:rPr lang="en-US" sz="2200" dirty="0" err="1" smtClean="0">
                <a:latin typeface="Times New Roman" pitchFamily="18" charset="0"/>
                <a:ea typeface="Microsoft Sans Serif" panose="020B0604020202020204" pitchFamily="34" charset="0"/>
                <a:cs typeface="Times New Roman" pitchFamily="18" charset="0"/>
              </a:rPr>
              <a:t>Zerind</a:t>
            </a:r>
            <a:r>
              <a:rPr lang="en-US" sz="2200" dirty="0" smtClean="0">
                <a:latin typeface="Times New Roman" pitchFamily="18" charset="0"/>
                <a:ea typeface="Microsoft Sans Serif" panose="020B0604020202020204" pitchFamily="34" charset="0"/>
                <a:cs typeface="Times New Roman" pitchFamily="18" charset="0"/>
              </a:rPr>
              <a:t>)) = In(</a:t>
            </a:r>
            <a:r>
              <a:rPr lang="en-US" sz="2200" dirty="0" err="1" smtClean="0">
                <a:latin typeface="Times New Roman" pitchFamily="18" charset="0"/>
                <a:ea typeface="Microsoft Sans Serif" panose="020B0604020202020204" pitchFamily="34" charset="0"/>
                <a:cs typeface="Times New Roman" pitchFamily="18" charset="0"/>
              </a:rPr>
              <a:t>Zerind</a:t>
            </a:r>
            <a:r>
              <a:rPr lang="en-US" sz="2200" dirty="0" smtClean="0">
                <a:latin typeface="Times New Roman" pitchFamily="18" charset="0"/>
                <a:ea typeface="Microsoft Sans Serif" panose="020B0604020202020204" pitchFamily="34" charset="0"/>
                <a:cs typeface="Times New Roman" pitchFamily="18" charset="0"/>
              </a:rPr>
              <a:t>) .</a:t>
            </a:r>
          </a:p>
        </p:txBody>
      </p:sp>
    </p:spTree>
    <p:extLst>
      <p:ext uri="{BB962C8B-B14F-4D97-AF65-F5344CB8AC3E}">
        <p14:creationId xmlns="" xmlns:p14="http://schemas.microsoft.com/office/powerpoint/2010/main" val="40574591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0327" y="212437"/>
            <a:ext cx="11305309" cy="6396182"/>
          </a:xfrm>
        </p:spPr>
        <p:txBody>
          <a:bodyPr>
            <a:normAutofit/>
          </a:bodyPr>
          <a:lstStyle/>
          <a:p>
            <a:pPr marL="0" indent="0">
              <a:buNone/>
            </a:pPr>
            <a:r>
              <a:rPr lang="en-US" sz="2200" dirty="0" smtClean="0">
                <a:latin typeface="Times New Roman" pitchFamily="18" charset="0"/>
                <a:ea typeface="Microsoft Sans Serif" panose="020B0604020202020204" pitchFamily="34" charset="0"/>
                <a:cs typeface="Times New Roman" pitchFamily="18" charset="0"/>
              </a:rPr>
              <a:t>.</a:t>
            </a:r>
            <a:endParaRPr lang="en-US" sz="2200" dirty="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endParaRPr lang="en-US" sz="2200" b="1" dirty="0" smtClean="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endParaRPr lang="en-IN" sz="2200" dirty="0">
              <a:latin typeface="Times New Roman" pitchFamily="18" charset="0"/>
              <a:ea typeface="Microsoft Sans Serif" panose="020B0604020202020204" pitchFamily="34" charset="0"/>
              <a:cs typeface="Times New Roman" pitchFamily="18" charset="0"/>
            </a:endParaRPr>
          </a:p>
        </p:txBody>
      </p:sp>
      <p:pic>
        <p:nvPicPr>
          <p:cNvPr id="6" name="Picture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 xmlns:p14="http://schemas.microsoft.com/office/powerpoint/2010/main" val="126817063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7370"/>
            <a:ext cx="10515600" cy="493487"/>
          </a:xfrm>
        </p:spPr>
        <p:txBody>
          <a:bodyPr>
            <a:normAutofit/>
          </a:bodyPr>
          <a:lstStyle/>
          <a:p>
            <a:r>
              <a:rPr lang="en-US" sz="2800" dirty="0">
                <a:solidFill>
                  <a:srgbClr val="00B050"/>
                </a:solidFill>
                <a:latin typeface="Times New Roman" panose="02020603050405020304" pitchFamily="18" charset="0"/>
                <a:cs typeface="Times New Roman" panose="02020603050405020304" pitchFamily="18" charset="0"/>
              </a:rPr>
              <a:t>Comparing uninformed search strategies</a:t>
            </a:r>
          </a:p>
        </p:txBody>
      </p:sp>
      <p:pic>
        <p:nvPicPr>
          <p:cNvPr id="4" name="Content Placeholder 3"/>
          <p:cNvPicPr>
            <a:picLocks noGrp="1" noChangeAspect="1"/>
          </p:cNvPicPr>
          <p:nvPr>
            <p:ph idx="1"/>
          </p:nvPr>
        </p:nvPicPr>
        <p:blipFill rotWithShape="1">
          <a:blip r:embed="rId2"/>
          <a:srcRect l="12118" t="42101" r="17369" b="28212"/>
          <a:stretch/>
        </p:blipFill>
        <p:spPr>
          <a:xfrm>
            <a:off x="653142" y="870857"/>
            <a:ext cx="11030858" cy="5138057"/>
          </a:xfrm>
          <a:prstGeom prst="rect">
            <a:avLst/>
          </a:prstGeom>
        </p:spPr>
      </p:pic>
    </p:spTree>
    <p:extLst>
      <p:ext uri="{BB962C8B-B14F-4D97-AF65-F5344CB8AC3E}">
        <p14:creationId xmlns="" xmlns:p14="http://schemas.microsoft.com/office/powerpoint/2010/main" val="14900190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3326" y="339633"/>
            <a:ext cx="11364685" cy="6393675"/>
          </a:xfrm>
        </p:spPr>
        <p:txBody>
          <a:bodyPr>
            <a:normAutofit/>
          </a:bodyPr>
          <a:lstStyle/>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GOAL TEST  The goal test, which determines whether a given state is a goal state. Sometimes there is an explicit set of possible goal states, and the test simply checks whether the given state is one of them. The agent’s goal in Romania is the singleton set {In(Bucharest)}. </a:t>
            </a: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Sometimes the goal is specified by an abstract property rather than an explicitly enumerated set of states. For example, in chess, the goal is to reach a state called “checkmate,” where the opponent’s king is under attack and can’t escape. </a:t>
            </a: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PATH COST A path cost function that assigns a numeric cost to each path. The problem-solving agent chooses a cost function that reflects its own performance measure. For the agent trying to get to Bucharest, so the cost of a path might be its length in kilometers.</a:t>
            </a:r>
            <a:endParaRPr lang="en-IN" sz="2200" dirty="0" smtClean="0">
              <a:latin typeface="Times New Roman" pitchFamily="18" charset="0"/>
              <a:ea typeface="Microsoft Sans Serif" panose="020B0604020202020204" pitchFamily="34" charset="0"/>
              <a:cs typeface="Times New Roman" pitchFamily="18" charset="0"/>
            </a:endParaRPr>
          </a:p>
          <a:p>
            <a:pPr marL="0" indent="0">
              <a:buNone/>
            </a:pPr>
            <a:endParaRPr lang="en-IN" sz="2200" dirty="0"/>
          </a:p>
        </p:txBody>
      </p:sp>
    </p:spTree>
    <p:extLst>
      <p:ext uri="{BB962C8B-B14F-4D97-AF65-F5344CB8AC3E}">
        <p14:creationId xmlns="" xmlns:p14="http://schemas.microsoft.com/office/powerpoint/2010/main" val="18502183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261257" y="209006"/>
            <a:ext cx="11547566" cy="6588609"/>
          </a:xfrm>
        </p:spPr>
        <p:txBody>
          <a:bodyPr>
            <a:normAutofit fontScale="70000" lnSpcReduction="20000"/>
          </a:bodyPr>
          <a:lstStyle/>
          <a:p>
            <a:pPr marL="0" indent="0" algn="just">
              <a:lnSpc>
                <a:spcPct val="100000"/>
              </a:lnSpc>
              <a:buNone/>
            </a:pPr>
            <a:r>
              <a:rPr lang="en-IN" sz="3400" b="1" dirty="0" smtClean="0">
                <a:solidFill>
                  <a:srgbClr val="FF0000"/>
                </a:solidFill>
                <a:latin typeface="Times New Roman" pitchFamily="18" charset="0"/>
                <a:ea typeface="Microsoft Sans Serif" panose="020B0604020202020204" pitchFamily="34" charset="0"/>
                <a:cs typeface="Times New Roman" pitchFamily="18" charset="0"/>
              </a:rPr>
              <a:t>1.10 Example </a:t>
            </a:r>
            <a:r>
              <a:rPr lang="en-IN" sz="3400" b="1" dirty="0">
                <a:solidFill>
                  <a:srgbClr val="FF0000"/>
                </a:solidFill>
                <a:latin typeface="Times New Roman" pitchFamily="18" charset="0"/>
                <a:ea typeface="Microsoft Sans Serif" panose="020B0604020202020204" pitchFamily="34" charset="0"/>
                <a:cs typeface="Times New Roman" pitchFamily="18" charset="0"/>
              </a:rPr>
              <a:t>Problems</a:t>
            </a:r>
            <a:endParaRPr lang="en-US" sz="3400" dirty="0" smtClean="0">
              <a:solidFill>
                <a:srgbClr val="FF0000"/>
              </a:solidFill>
              <a:latin typeface="Times New Roman" pitchFamily="18" charset="0"/>
              <a:ea typeface="Microsoft Sans Serif" panose="020B0604020202020204" pitchFamily="34" charset="0"/>
              <a:cs typeface="Times New Roman" pitchFamily="18" charset="0"/>
            </a:endParaRPr>
          </a:p>
          <a:p>
            <a:pPr algn="just">
              <a:lnSpc>
                <a:spcPct val="160000"/>
              </a:lnSpc>
              <a:buFont typeface="Wingdings" panose="05000000000000000000" pitchFamily="2" charset="2"/>
              <a:buChar char="v"/>
            </a:pPr>
            <a:r>
              <a:rPr lang="en-US" sz="2600" dirty="0" smtClean="0">
                <a:latin typeface="Times New Roman" pitchFamily="18" charset="0"/>
                <a:ea typeface="Microsoft Sans Serif" panose="020B0604020202020204" pitchFamily="34" charset="0"/>
                <a:cs typeface="Times New Roman" pitchFamily="18" charset="0"/>
              </a:rPr>
              <a:t>The </a:t>
            </a:r>
            <a:r>
              <a:rPr lang="en-US" sz="2600" dirty="0">
                <a:latin typeface="Times New Roman" pitchFamily="18" charset="0"/>
                <a:ea typeface="Microsoft Sans Serif" panose="020B0604020202020204" pitchFamily="34" charset="0"/>
                <a:cs typeface="Times New Roman" pitchFamily="18" charset="0"/>
              </a:rPr>
              <a:t>problem-solving approach has been applied to a vast array of task environments. </a:t>
            </a:r>
            <a:endParaRPr lang="en-US" sz="2600" dirty="0" smtClean="0">
              <a:latin typeface="Times New Roman" pitchFamily="18" charset="0"/>
              <a:ea typeface="Microsoft Sans Serif" panose="020B0604020202020204" pitchFamily="34" charset="0"/>
              <a:cs typeface="Times New Roman" pitchFamily="18" charset="0"/>
            </a:endParaRPr>
          </a:p>
          <a:p>
            <a:pPr marL="0" indent="0" algn="just">
              <a:lnSpc>
                <a:spcPct val="160000"/>
              </a:lnSpc>
              <a:buNone/>
            </a:pPr>
            <a:r>
              <a:rPr lang="en-US" sz="2600" dirty="0" smtClean="0">
                <a:solidFill>
                  <a:srgbClr val="0070C0"/>
                </a:solidFill>
                <a:latin typeface="Times New Roman" pitchFamily="18" charset="0"/>
                <a:ea typeface="Microsoft Sans Serif" panose="020B0604020202020204" pitchFamily="34" charset="0"/>
                <a:cs typeface="Times New Roman" pitchFamily="18" charset="0"/>
              </a:rPr>
              <a:t>Toy problems </a:t>
            </a:r>
            <a:r>
              <a:rPr lang="en-US" sz="2600" dirty="0">
                <a:latin typeface="Times New Roman" pitchFamily="18" charset="0"/>
                <a:ea typeface="Microsoft Sans Serif" panose="020B0604020202020204" pitchFamily="34" charset="0"/>
                <a:cs typeface="Times New Roman" pitchFamily="18" charset="0"/>
              </a:rPr>
              <a:t>The first example we examine is the vacuum world This can be formulated as a problem as follows: </a:t>
            </a:r>
          </a:p>
          <a:p>
            <a:pPr algn="just">
              <a:lnSpc>
                <a:spcPct val="170000"/>
              </a:lnSpc>
              <a:buFont typeface="Wingdings" panose="05000000000000000000" pitchFamily="2" charset="2"/>
              <a:buChar char="v"/>
            </a:pPr>
            <a:r>
              <a:rPr lang="en-US" sz="2600" dirty="0">
                <a:latin typeface="Times New Roman" pitchFamily="18" charset="0"/>
                <a:ea typeface="Microsoft Sans Serif" panose="020B0604020202020204" pitchFamily="34" charset="0"/>
                <a:cs typeface="Times New Roman" pitchFamily="18" charset="0"/>
              </a:rPr>
              <a:t>States: The state is determined by both the agent location and the dirt locations. The agent is in one of two locations, each of which might or might not contain dirt. Thus, there are 2 × 2(2) = 8 possible world states. A larger environment with n locations has n · 2n states. </a:t>
            </a:r>
          </a:p>
          <a:p>
            <a:pPr algn="just">
              <a:lnSpc>
                <a:spcPct val="170000"/>
              </a:lnSpc>
              <a:buFont typeface="Wingdings" panose="05000000000000000000" pitchFamily="2" charset="2"/>
              <a:buChar char="v"/>
            </a:pPr>
            <a:r>
              <a:rPr lang="en-US" sz="2600" dirty="0">
                <a:latin typeface="Times New Roman" pitchFamily="18" charset="0"/>
                <a:ea typeface="Microsoft Sans Serif" panose="020B0604020202020204" pitchFamily="34" charset="0"/>
                <a:cs typeface="Times New Roman" pitchFamily="18" charset="0"/>
              </a:rPr>
              <a:t>Initial state: Any state can be designated as the initial state. </a:t>
            </a:r>
          </a:p>
          <a:p>
            <a:pPr algn="just">
              <a:lnSpc>
                <a:spcPct val="170000"/>
              </a:lnSpc>
              <a:buFont typeface="Wingdings" panose="05000000000000000000" pitchFamily="2" charset="2"/>
              <a:buChar char="v"/>
            </a:pPr>
            <a:r>
              <a:rPr lang="en-US" sz="2600" dirty="0">
                <a:latin typeface="Times New Roman" pitchFamily="18" charset="0"/>
                <a:ea typeface="Microsoft Sans Serif" panose="020B0604020202020204" pitchFamily="34" charset="0"/>
                <a:cs typeface="Times New Roman" pitchFamily="18" charset="0"/>
              </a:rPr>
              <a:t>Actions: In this simple environment, each state has just three actions: Left, Right, and Suck. Larger environments might also include Up and Down. </a:t>
            </a:r>
            <a:endParaRPr lang="en-US" sz="2600" dirty="0"/>
          </a:p>
          <a:p>
            <a:pPr algn="just">
              <a:lnSpc>
                <a:spcPct val="170000"/>
              </a:lnSpc>
              <a:buFont typeface="Wingdings" panose="05000000000000000000" pitchFamily="2" charset="2"/>
              <a:buChar char="v"/>
            </a:pPr>
            <a:r>
              <a:rPr lang="en-US" sz="2600" dirty="0">
                <a:latin typeface="Times New Roman" pitchFamily="18" charset="0"/>
                <a:ea typeface="Microsoft Sans Serif" panose="020B0604020202020204" pitchFamily="34" charset="0"/>
                <a:cs typeface="Times New Roman" pitchFamily="18" charset="0"/>
              </a:rPr>
              <a:t>Transition model: The actions have their expected effects, except that moving Left in the leftmost square, moving Right in the rightmost square, and Sucking in a clean square have no effect. </a:t>
            </a:r>
            <a:endParaRPr lang="en-US" sz="2600" dirty="0" smtClean="0">
              <a:latin typeface="Times New Roman" pitchFamily="18" charset="0"/>
              <a:ea typeface="Microsoft Sans Serif" panose="020B0604020202020204" pitchFamily="34" charset="0"/>
              <a:cs typeface="Times New Roman" pitchFamily="18" charset="0"/>
            </a:endParaRPr>
          </a:p>
          <a:p>
            <a:pPr algn="just">
              <a:lnSpc>
                <a:spcPct val="170000"/>
              </a:lnSpc>
              <a:buFont typeface="Wingdings" panose="05000000000000000000" pitchFamily="2" charset="2"/>
              <a:buChar char="v"/>
            </a:pPr>
            <a:r>
              <a:rPr lang="en-US" sz="2600" dirty="0" smtClean="0">
                <a:latin typeface="Times New Roman" pitchFamily="18" charset="0"/>
                <a:ea typeface="Microsoft Sans Serif" panose="020B0604020202020204" pitchFamily="34" charset="0"/>
                <a:cs typeface="Times New Roman" pitchFamily="18" charset="0"/>
              </a:rPr>
              <a:t>Goal </a:t>
            </a:r>
            <a:r>
              <a:rPr lang="en-US" sz="2600" dirty="0">
                <a:latin typeface="Times New Roman" pitchFamily="18" charset="0"/>
                <a:ea typeface="Microsoft Sans Serif" panose="020B0604020202020204" pitchFamily="34" charset="0"/>
                <a:cs typeface="Times New Roman" pitchFamily="18" charset="0"/>
              </a:rPr>
              <a:t>test: This checks whether all the squares are clean. </a:t>
            </a:r>
          </a:p>
          <a:p>
            <a:pPr algn="just">
              <a:lnSpc>
                <a:spcPct val="170000"/>
              </a:lnSpc>
              <a:buFont typeface="Wingdings" panose="05000000000000000000" pitchFamily="2" charset="2"/>
              <a:buChar char="v"/>
            </a:pPr>
            <a:r>
              <a:rPr lang="en-US" sz="2600" dirty="0">
                <a:latin typeface="Times New Roman" pitchFamily="18" charset="0"/>
                <a:ea typeface="Microsoft Sans Serif" panose="020B0604020202020204" pitchFamily="34" charset="0"/>
                <a:cs typeface="Times New Roman" pitchFamily="18" charset="0"/>
              </a:rPr>
              <a:t>Path cost: Each step costs 1, so the path cost is the number of steps in the path.</a:t>
            </a:r>
          </a:p>
          <a:p>
            <a:pPr marL="0" indent="0" algn="just">
              <a:lnSpc>
                <a:spcPct val="160000"/>
              </a:lnSpc>
              <a:buNone/>
            </a:pPr>
            <a:endParaRPr lang="en-US" sz="2200" dirty="0" smtClean="0">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 xmlns:p14="http://schemas.microsoft.com/office/powerpoint/2010/main" val="40959879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6980</TotalTime>
  <Words>4198</Words>
  <Application>Microsoft Office PowerPoint</Application>
  <PresentationFormat>Custom</PresentationFormat>
  <Paragraphs>366</Paragraphs>
  <Slides>71</Slides>
  <Notes>11</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Application-1 Water jug problem</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Application-1 Water jug</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Comparing uninformed search strategies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maithili</dc:creator>
  <cp:lastModifiedBy>exam2</cp:lastModifiedBy>
  <cp:revision>244</cp:revision>
  <dcterms:created xsi:type="dcterms:W3CDTF">2021-10-14T04:37:00Z</dcterms:created>
  <dcterms:modified xsi:type="dcterms:W3CDTF">2024-02-14T08:46:04Z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3B80FBCF74094180949FEEFA06538D2E</vt:lpwstr>
  </property>
  <property fmtid="{D5CDD505-2E9C-101B-9397-08002B2CF9AE}" pid="3" name="KSOProductBuildVer">
    <vt:lpwstr>1033-11.2.0.10323</vt:lpwstr>
  </property>
</Properties>
</file>